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3" r:id="rId1"/>
  </p:sldMasterIdLst>
  <p:notesMasterIdLst>
    <p:notesMasterId r:id="rId11"/>
  </p:notesMasterIdLst>
  <p:sldIdLst>
    <p:sldId id="256" r:id="rId2"/>
    <p:sldId id="273" r:id="rId3"/>
    <p:sldId id="274" r:id="rId4"/>
    <p:sldId id="269" r:id="rId5"/>
    <p:sldId id="271" r:id="rId6"/>
    <p:sldId id="272" r:id="rId7"/>
    <p:sldId id="275" r:id="rId8"/>
    <p:sldId id="277" r:id="rId9"/>
    <p:sldId id="27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05"/>
    <p:restoredTop sz="67568"/>
  </p:normalViewPr>
  <p:slideViewPr>
    <p:cSldViewPr snapToGrid="0" snapToObjects="1">
      <p:cViewPr>
        <p:scale>
          <a:sx n="66" d="100"/>
          <a:sy n="66" d="100"/>
        </p:scale>
        <p:origin x="108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ACE2B4-733F-A647-B2B0-1AE40DC0F683}" type="datetimeFigureOut">
              <a:rPr lang="en-US" smtClean="0"/>
              <a:t>7/26/17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65DB4B-B373-B44C-A963-4AEA5BD0AB40}" type="slidenum">
              <a:rPr lang="en-US" smtClean="0"/>
              <a:t>‹#›</a:t>
            </a:fld>
            <a:endParaRPr lang="en-US"/>
          </a:p>
        </p:txBody>
      </p:sp>
    </p:spTree>
    <p:extLst>
      <p:ext uri="{BB962C8B-B14F-4D97-AF65-F5344CB8AC3E}">
        <p14:creationId xmlns:p14="http://schemas.microsoft.com/office/powerpoint/2010/main" val="831182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265DB4B-B373-B44C-A963-4AEA5BD0AB40}" type="slidenum">
              <a:rPr lang="en-US" smtClean="0"/>
              <a:t>1</a:t>
            </a:fld>
            <a:endParaRPr lang="en-US"/>
          </a:p>
        </p:txBody>
      </p:sp>
    </p:spTree>
    <p:extLst>
      <p:ext uri="{BB962C8B-B14F-4D97-AF65-F5344CB8AC3E}">
        <p14:creationId xmlns:p14="http://schemas.microsoft.com/office/powerpoint/2010/main" val="121605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dirty="0" smtClean="0"/>
              <a:t>EpiBioS4Rx is an</a:t>
            </a:r>
            <a:r>
              <a:rPr lang="en-US" sz="1200" baseline="0" dirty="0" smtClean="0"/>
              <a:t> international</a:t>
            </a:r>
            <a:r>
              <a:rPr lang="en-US" sz="1200" dirty="0" smtClean="0"/>
              <a:t>, multicenter, </a:t>
            </a:r>
            <a:r>
              <a:rPr lang="en-US" sz="1200" dirty="0" smtClean="0"/>
              <a:t>and </a:t>
            </a:r>
            <a:r>
              <a:rPr lang="en-US" sz="1200" dirty="0" smtClean="0"/>
              <a:t>multidisciplinary effort that focuses</a:t>
            </a:r>
            <a:r>
              <a:rPr lang="en-US" sz="1200" baseline="0" dirty="0" smtClean="0"/>
              <a:t> on the prevention of epileptogenesis following Traumatic Brain Injury or TBI.</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dirty="0" smtClean="0"/>
              <a:t>EpiBioS4Rx</a:t>
            </a:r>
            <a:r>
              <a:rPr lang="en-US" sz="1200" baseline="0" dirty="0" smtClean="0"/>
              <a:t> strives to:</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aseline="0" dirty="0" smtClean="0"/>
              <a:t>Develop clinical techniques and large-scale patient populations in an effort to create an extensive and rigorous standardized preclinical trial protocol</a:t>
            </a:r>
          </a:p>
          <a:p>
            <a:pPr marL="1085850" marR="0" lvl="2"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aseline="0" dirty="0" smtClean="0"/>
              <a:t>this is in order to allow for compounds with antiepileptogenic potential to transition from the preclinical to clinical trials, which currently is minimal due to the lack of reproducibility among laboratories that would justify testing these potential compounds.</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aseline="0" dirty="0" smtClean="0"/>
              <a:t>The study also strives to facilitate the development of antiepileptogenic therapies by encouraging and removing barriers for international collaborative research of multidisciplinary teams of basic and clinical scientists.</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aseline="0" dirty="0" smtClean="0"/>
              <a:t>All of these endeavors are in efforts to develop a cost effective and full-scale clinical trials for epilepsy prevention techniques.</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sz="1200"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aseline="0" dirty="0" smtClean="0"/>
              <a:t>On the next slide I will briefly explain the approaches taken by the study.</a:t>
            </a:r>
          </a:p>
        </p:txBody>
      </p:sp>
      <p:sp>
        <p:nvSpPr>
          <p:cNvPr id="4" name="Slide Number Placeholder 3"/>
          <p:cNvSpPr>
            <a:spLocks noGrp="1"/>
          </p:cNvSpPr>
          <p:nvPr>
            <p:ph type="sldNum" sz="quarter" idx="10"/>
          </p:nvPr>
        </p:nvSpPr>
        <p:spPr/>
        <p:txBody>
          <a:bodyPr/>
          <a:lstStyle/>
          <a:p>
            <a:fld id="{D265DB4B-B373-B44C-A963-4AEA5BD0AB40}" type="slidenum">
              <a:rPr lang="en-US" smtClean="0"/>
              <a:t>2</a:t>
            </a:fld>
            <a:endParaRPr lang="en-US"/>
          </a:p>
        </p:txBody>
      </p:sp>
    </p:spTree>
    <p:extLst>
      <p:ext uri="{BB962C8B-B14F-4D97-AF65-F5344CB8AC3E}">
        <p14:creationId xmlns:p14="http://schemas.microsoft.com/office/powerpoint/2010/main" val="458548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The first approach</a:t>
            </a:r>
            <a:r>
              <a:rPr lang="en-US" baseline="0" dirty="0" smtClean="0"/>
              <a:t> is the identification of biomarkers of epileptogenesis in human and animal models </a:t>
            </a:r>
          </a:p>
          <a:p>
            <a:pPr marL="628650" lvl="1" indent="-171450">
              <a:buFont typeface="Arial" charset="0"/>
              <a:buChar char="•"/>
            </a:pPr>
            <a:r>
              <a:rPr lang="en-US" baseline="0" dirty="0" smtClean="0"/>
              <a:t>This is done through neuroimaging, blood samples, and conducting electrophysiological tests such as EEGs </a:t>
            </a:r>
            <a:r>
              <a:rPr lang="en-US" baseline="0" dirty="0" smtClean="0">
                <a:sym typeface="Wingdings"/>
              </a:rPr>
              <a:t> all of these are measured at different post-injury time points.</a:t>
            </a:r>
          </a:p>
          <a:p>
            <a:pPr marL="171450" lvl="0" indent="-171450">
              <a:buFont typeface="Arial" charset="0"/>
              <a:buChar char="•"/>
            </a:pPr>
            <a:r>
              <a:rPr lang="en-US" baseline="0" dirty="0" smtClean="0">
                <a:sym typeface="Wingdings"/>
              </a:rPr>
              <a:t>The second approach is to create a standardized preclinical protocol for potential antiepileptogenic therapies, as mentioned in the previous slide, as well as identify one or more antiepileptogenic agents.</a:t>
            </a:r>
          </a:p>
          <a:p>
            <a:pPr marL="171450" lvl="0" indent="-171450">
              <a:buFont typeface="Arial" charset="0"/>
              <a:buChar char="•"/>
            </a:pPr>
            <a:r>
              <a:rPr lang="en-US" baseline="0" dirty="0" smtClean="0">
                <a:sym typeface="Wingdings"/>
              </a:rPr>
              <a:t>The third approach is to create open shared resources with the epilepsy community by having an open access bioinformatics platform and making the “big data” generated through the study openly available.</a:t>
            </a:r>
          </a:p>
        </p:txBody>
      </p:sp>
      <p:sp>
        <p:nvSpPr>
          <p:cNvPr id="4" name="Slide Number Placeholder 3"/>
          <p:cNvSpPr>
            <a:spLocks noGrp="1"/>
          </p:cNvSpPr>
          <p:nvPr>
            <p:ph type="sldNum" sz="quarter" idx="10"/>
          </p:nvPr>
        </p:nvSpPr>
        <p:spPr/>
        <p:txBody>
          <a:bodyPr/>
          <a:lstStyle/>
          <a:p>
            <a:fld id="{D265DB4B-B373-B44C-A963-4AEA5BD0AB40}" type="slidenum">
              <a:rPr lang="en-US" smtClean="0"/>
              <a:t>3</a:t>
            </a:fld>
            <a:endParaRPr lang="en-US"/>
          </a:p>
        </p:txBody>
      </p:sp>
    </p:spTree>
    <p:extLst>
      <p:ext uri="{BB962C8B-B14F-4D97-AF65-F5344CB8AC3E}">
        <p14:creationId xmlns:p14="http://schemas.microsoft.com/office/powerpoint/2010/main" val="1460214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I will now talk about the big data challenges</a:t>
            </a:r>
            <a:r>
              <a:rPr lang="en-US" baseline="0" dirty="0" smtClean="0"/>
              <a:t> I experienced, as mentioned before </a:t>
            </a:r>
            <a:r>
              <a:rPr lang="en-US" baseline="0" dirty="0" smtClean="0">
                <a:sym typeface="Wingdings"/>
              </a:rPr>
              <a:t> the study generates ”big data” and the data set that I worked with was pretty big.</a:t>
            </a:r>
          </a:p>
          <a:p>
            <a:pPr marL="628650" lvl="1" indent="-171450">
              <a:buFont typeface="Arial" charset="0"/>
              <a:buChar char="•"/>
            </a:pPr>
            <a:r>
              <a:rPr lang="en-US" baseline="0" dirty="0" smtClean="0">
                <a:sym typeface="Wingdings"/>
              </a:rPr>
              <a:t>The dataset contained a total of 15 electrode contact points, each with over 12 million data points.</a:t>
            </a:r>
          </a:p>
          <a:p>
            <a:pPr marL="171450" indent="-171450">
              <a:buFont typeface="Arial" charset="0"/>
              <a:buChar char="•"/>
            </a:pPr>
            <a:r>
              <a:rPr lang="en-US" baseline="0" dirty="0" smtClean="0"/>
              <a:t>Another challenge </a:t>
            </a:r>
            <a:r>
              <a:rPr lang="en-US" baseline="0" dirty="0" smtClean="0"/>
              <a:t>was becoming acquainted with MATLAB</a:t>
            </a:r>
          </a:p>
          <a:p>
            <a:pPr marL="628650" lvl="1" indent="-171450">
              <a:buFont typeface="Arial" charset="0"/>
              <a:buChar char="•"/>
            </a:pPr>
            <a:r>
              <a:rPr lang="en-US" dirty="0" smtClean="0"/>
              <a:t>I recently started coding for the first time through R</a:t>
            </a:r>
            <a:r>
              <a:rPr lang="en-US" baseline="0" dirty="0" smtClean="0"/>
              <a:t> studio this past Spring semester which was a struggle in itself, but overall a matter of practice.</a:t>
            </a:r>
            <a:endParaRPr lang="en-US" baseline="0" dirty="0" smtClean="0"/>
          </a:p>
          <a:p>
            <a:pPr marL="628650" lvl="1" indent="-171450">
              <a:buFont typeface="Arial" charset="0"/>
              <a:buChar char="•"/>
            </a:pPr>
            <a:r>
              <a:rPr lang="en-US" baseline="0" dirty="0" smtClean="0"/>
              <a:t>Although the </a:t>
            </a:r>
            <a:r>
              <a:rPr lang="en-US" baseline="0" dirty="0" smtClean="0"/>
              <a:t>minimal experience I had from </a:t>
            </a:r>
            <a:r>
              <a:rPr lang="en-US" baseline="0" dirty="0" smtClean="0"/>
              <a:t>R </a:t>
            </a:r>
            <a:r>
              <a:rPr lang="en-US" baseline="0" dirty="0" smtClean="0"/>
              <a:t>helped me pick up MATLAB, it was</a:t>
            </a:r>
            <a:r>
              <a:rPr lang="en-US" baseline="0" dirty="0" smtClean="0">
                <a:sym typeface="Wingdings"/>
              </a:rPr>
              <a:t> </a:t>
            </a:r>
            <a:r>
              <a:rPr lang="en-US" baseline="0" dirty="0" smtClean="0">
                <a:sym typeface="Wingdings"/>
              </a:rPr>
              <a:t>still challenging learning a completely new </a:t>
            </a:r>
            <a:r>
              <a:rPr lang="en-US" baseline="0" dirty="0" smtClean="0">
                <a:sym typeface="Wingdings"/>
              </a:rPr>
              <a:t>software and starting over.</a:t>
            </a:r>
            <a:endParaRPr lang="en-US" baseline="0" dirty="0" smtClean="0">
              <a:sym typeface="Wingdings"/>
            </a:endParaRPr>
          </a:p>
          <a:p>
            <a:pPr marL="1085850" lvl="2" indent="-171450">
              <a:buFont typeface="Arial" charset="0"/>
              <a:buChar char="•"/>
            </a:pPr>
            <a:r>
              <a:rPr lang="en-US" baseline="0" dirty="0" smtClean="0">
                <a:sym typeface="Wingdings"/>
              </a:rPr>
              <a:t>Particularly when it came to </a:t>
            </a:r>
            <a:r>
              <a:rPr lang="en-US" baseline="0" dirty="0" smtClean="0">
                <a:sym typeface="Wingdings"/>
              </a:rPr>
              <a:t>learning </a:t>
            </a:r>
            <a:r>
              <a:rPr lang="en-US" baseline="0" dirty="0" smtClean="0">
                <a:sym typeface="Wingdings"/>
              </a:rPr>
              <a:t>commands </a:t>
            </a:r>
            <a:r>
              <a:rPr lang="en-US" baseline="0" dirty="0" smtClean="0">
                <a:sym typeface="Wingdings"/>
              </a:rPr>
              <a:t>and </a:t>
            </a:r>
            <a:r>
              <a:rPr lang="en-US" baseline="0" dirty="0" smtClean="0">
                <a:sym typeface="Wingdings"/>
              </a:rPr>
              <a:t>functions specific </a:t>
            </a:r>
            <a:r>
              <a:rPr lang="en-US" baseline="0" dirty="0" smtClean="0">
                <a:sym typeface="Wingdings"/>
              </a:rPr>
              <a:t>for signal processing and spectral analysis</a:t>
            </a:r>
          </a:p>
          <a:p>
            <a:pPr marL="171450" lvl="0" indent="-171450">
              <a:buFont typeface="Arial" charset="0"/>
              <a:buChar char="•"/>
            </a:pPr>
            <a:r>
              <a:rPr lang="en-US" baseline="0" dirty="0" smtClean="0">
                <a:sym typeface="Wingdings"/>
              </a:rPr>
              <a:t>Lastly, another challenge I faced was basic trial </a:t>
            </a:r>
            <a:r>
              <a:rPr lang="en-US" baseline="0" dirty="0" smtClean="0">
                <a:sym typeface="Wingdings"/>
              </a:rPr>
              <a:t>&amp; </a:t>
            </a:r>
            <a:r>
              <a:rPr lang="en-US" baseline="0" dirty="0" smtClean="0">
                <a:sym typeface="Wingdings"/>
              </a:rPr>
              <a:t>error</a:t>
            </a:r>
          </a:p>
          <a:p>
            <a:pPr marL="628650" lvl="1" indent="-171450">
              <a:buFont typeface="Arial" charset="0"/>
              <a:buChar char="•"/>
            </a:pPr>
            <a:r>
              <a:rPr lang="en-US" baseline="0" dirty="0" smtClean="0">
                <a:sym typeface="Wingdings"/>
              </a:rPr>
              <a:t>Due </a:t>
            </a:r>
            <a:r>
              <a:rPr lang="en-US" baseline="0" dirty="0" smtClean="0">
                <a:sym typeface="Wingdings"/>
              </a:rPr>
              <a:t>to the volume of the </a:t>
            </a:r>
            <a:r>
              <a:rPr lang="en-US" baseline="0" dirty="0" smtClean="0">
                <a:sym typeface="Wingdings"/>
              </a:rPr>
              <a:t>dataset, with each electrode contact point have over 12 million data points, </a:t>
            </a:r>
            <a:r>
              <a:rPr lang="en-US" baseline="0" dirty="0" smtClean="0">
                <a:sym typeface="Wingdings"/>
              </a:rPr>
              <a:t>there were technical and analytical issues</a:t>
            </a:r>
          </a:p>
          <a:p>
            <a:pPr marL="628650" lvl="1" indent="-171450">
              <a:buFont typeface="Arial" charset="0"/>
              <a:buChar char="•"/>
            </a:pPr>
            <a:r>
              <a:rPr lang="en-US" baseline="0" dirty="0" smtClean="0">
                <a:sym typeface="Wingdings"/>
              </a:rPr>
              <a:t>For example when it came to analyzing multiple contact points  my </a:t>
            </a:r>
            <a:r>
              <a:rPr lang="en-US" baseline="0" dirty="0" smtClean="0">
                <a:sym typeface="Wingdings"/>
              </a:rPr>
              <a:t>laptop and MATLAB were </a:t>
            </a:r>
            <a:r>
              <a:rPr lang="en-US" baseline="0" dirty="0" smtClean="0">
                <a:sym typeface="Wingdings"/>
              </a:rPr>
              <a:t>put up to the test</a:t>
            </a:r>
          </a:p>
          <a:p>
            <a:pPr marL="1085850" lvl="2" indent="-171450">
              <a:buFont typeface="Arial" charset="0"/>
              <a:buChar char="•"/>
            </a:pPr>
            <a:r>
              <a:rPr lang="en-US" baseline="0" dirty="0" smtClean="0">
                <a:sym typeface="Wingdings"/>
              </a:rPr>
              <a:t>MATLAB </a:t>
            </a:r>
            <a:r>
              <a:rPr lang="en-US" baseline="0" dirty="0" smtClean="0">
                <a:sym typeface="Wingdings"/>
              </a:rPr>
              <a:t>would </a:t>
            </a:r>
            <a:r>
              <a:rPr lang="en-US" baseline="0" dirty="0" smtClean="0">
                <a:sym typeface="Wingdings"/>
              </a:rPr>
              <a:t>either become too busy or crash </a:t>
            </a:r>
            <a:r>
              <a:rPr lang="en-US" baseline="0" dirty="0" smtClean="0">
                <a:sym typeface="Wingdings"/>
              </a:rPr>
              <a:t>and </a:t>
            </a:r>
            <a:r>
              <a:rPr lang="en-US" baseline="0" dirty="0" smtClean="0">
                <a:sym typeface="Wingdings"/>
              </a:rPr>
              <a:t>loose a majority of my work and settings, all of which had to be reapplied numerous times.</a:t>
            </a:r>
            <a:endParaRPr lang="en-US" baseline="0" dirty="0" smtClean="0">
              <a:sym typeface="Wingdings"/>
            </a:endParaRPr>
          </a:p>
          <a:p>
            <a:pPr marL="628650" lvl="1" indent="-171450">
              <a:buFont typeface="Arial" charset="0"/>
              <a:buChar char="•"/>
            </a:pPr>
            <a:r>
              <a:rPr lang="en-US" baseline="0" dirty="0" smtClean="0">
                <a:sym typeface="Wingdings"/>
              </a:rPr>
              <a:t>Another example was the coding </a:t>
            </a:r>
            <a:r>
              <a:rPr lang="en-US" baseline="0" dirty="0" smtClean="0">
                <a:sym typeface="Wingdings"/>
              </a:rPr>
              <a:t> </a:t>
            </a:r>
            <a:r>
              <a:rPr lang="en-US" baseline="0" dirty="0" smtClean="0">
                <a:sym typeface="Wingdings"/>
              </a:rPr>
              <a:t>it</a:t>
            </a:r>
            <a:r>
              <a:rPr lang="mr-IN" baseline="0" dirty="0" smtClean="0">
                <a:sym typeface="Wingdings"/>
              </a:rPr>
              <a:t>’</a:t>
            </a:r>
            <a:r>
              <a:rPr lang="en-US" baseline="0" dirty="0" smtClean="0">
                <a:sym typeface="Wingdings"/>
              </a:rPr>
              <a:t>s a matter of practice and testing </a:t>
            </a:r>
            <a:r>
              <a:rPr lang="en-US" baseline="0" dirty="0" smtClean="0">
                <a:sym typeface="Wingdings"/>
              </a:rPr>
              <a:t>out different </a:t>
            </a:r>
            <a:r>
              <a:rPr lang="en-US" baseline="0" dirty="0" smtClean="0">
                <a:sym typeface="Wingdings"/>
              </a:rPr>
              <a:t>functions.</a:t>
            </a:r>
          </a:p>
          <a:p>
            <a:pPr marL="1085850" lvl="2" indent="-171450">
              <a:buFont typeface="Arial" charset="0"/>
              <a:buChar char="•"/>
            </a:pPr>
            <a:r>
              <a:rPr lang="en-US" baseline="0" dirty="0" smtClean="0">
                <a:sym typeface="Wingdings"/>
              </a:rPr>
              <a:t>I was constantly adjusting the syntax for commands in order for them to work and also for the values to create the spectrograms that I will demonstrate up next.</a:t>
            </a:r>
          </a:p>
        </p:txBody>
      </p:sp>
      <p:sp>
        <p:nvSpPr>
          <p:cNvPr id="4" name="Slide Number Placeholder 3"/>
          <p:cNvSpPr>
            <a:spLocks noGrp="1"/>
          </p:cNvSpPr>
          <p:nvPr>
            <p:ph type="sldNum" sz="quarter" idx="10"/>
          </p:nvPr>
        </p:nvSpPr>
        <p:spPr/>
        <p:txBody>
          <a:bodyPr/>
          <a:lstStyle/>
          <a:p>
            <a:fld id="{D265DB4B-B373-B44C-A963-4AEA5BD0AB40}" type="slidenum">
              <a:rPr lang="en-US" smtClean="0"/>
              <a:t>4</a:t>
            </a:fld>
            <a:endParaRPr lang="en-US"/>
          </a:p>
        </p:txBody>
      </p:sp>
    </p:spTree>
    <p:extLst>
      <p:ext uri="{BB962C8B-B14F-4D97-AF65-F5344CB8AC3E}">
        <p14:creationId xmlns:p14="http://schemas.microsoft.com/office/powerpoint/2010/main" val="280832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dirty="0" smtClean="0"/>
              <a:t>Notes: make</a:t>
            </a:r>
            <a:r>
              <a:rPr lang="en-US" baseline="0" dirty="0" smtClean="0"/>
              <a:t> sure to further explain: yellow marks on the left can be indicative of oncoming seizure activity, yellow line in the middle could </a:t>
            </a:r>
            <a:r>
              <a:rPr lang="en-US" baseline="0" dirty="0" smtClean="0"/>
              <a:t>potentially </a:t>
            </a:r>
            <a:r>
              <a:rPr lang="en-US" baseline="0" dirty="0" smtClean="0"/>
              <a:t>be an artifact though concrete information or explanation is inconclusive </a:t>
            </a:r>
            <a:r>
              <a:rPr lang="en-US" baseline="0" dirty="0" smtClean="0">
                <a:sym typeface="Wingdings"/>
              </a:rPr>
              <a:t> further analysis is required, label axis on plot graphs, these are the initial steps in analyzing this data. </a:t>
            </a:r>
            <a:endParaRPr lang="en-US" dirty="0" smtClean="0"/>
          </a:p>
          <a:p>
            <a:pPr marL="0" indent="0">
              <a:buFont typeface="Arial" charset="0"/>
              <a:buNone/>
            </a:pPr>
            <a:endParaRPr lang="en-US" dirty="0" smtClean="0"/>
          </a:p>
          <a:p>
            <a:pPr marL="171450" indent="-171450">
              <a:buFont typeface="Arial" charset="0"/>
              <a:buChar char="•"/>
            </a:pPr>
            <a:r>
              <a:rPr lang="en-US" dirty="0" smtClean="0"/>
              <a:t>These images are</a:t>
            </a:r>
            <a:r>
              <a:rPr lang="en-US" baseline="0" dirty="0" smtClean="0"/>
              <a:t> the progression of EEG data visualization of activity from the first electrode contact</a:t>
            </a:r>
          </a:p>
          <a:p>
            <a:pPr marL="628650" lvl="1" indent="-171450">
              <a:buFont typeface="Arial" charset="0"/>
              <a:buChar char="•"/>
            </a:pPr>
            <a:r>
              <a:rPr lang="en-US" baseline="0" dirty="0" smtClean="0"/>
              <a:t>The first image is a ”raw” plot of the data done as a means to see the activity for that electrode contact point</a:t>
            </a:r>
          </a:p>
          <a:p>
            <a:pPr marL="628650" lvl="1" indent="-171450">
              <a:buFont typeface="Arial" charset="0"/>
              <a:buChar char="•"/>
            </a:pPr>
            <a:r>
              <a:rPr lang="en-US" baseline="0" dirty="0" smtClean="0"/>
              <a:t>Next,  I created a spectrogram, which is a visual representation of the spectrum of frequencies, such as sound and other signals, as they vary with time or some other variable.</a:t>
            </a:r>
          </a:p>
          <a:p>
            <a:pPr marL="1085850" lvl="2" indent="-171450">
              <a:buFont typeface="Arial" charset="0"/>
              <a:buChar char="•"/>
            </a:pPr>
            <a:r>
              <a:rPr lang="en-US" baseline="0" dirty="0" smtClean="0"/>
              <a:t>This first spectrogram is an initial visual before adjusting and calculating for the discrete Fourier transform (which I will explain on the following slide).</a:t>
            </a:r>
          </a:p>
          <a:p>
            <a:pPr marL="628650" lvl="1" indent="-171450">
              <a:buFont typeface="Arial" charset="0"/>
              <a:buChar char="•"/>
            </a:pPr>
            <a:r>
              <a:rPr lang="en-US" baseline="0" dirty="0" smtClean="0"/>
              <a:t>Finally, this second spectrogram depicts the data after being adjusted.</a:t>
            </a:r>
          </a:p>
          <a:p>
            <a:pPr marL="1085850" lvl="2" indent="-171450">
              <a:buFont typeface="Arial" charset="0"/>
              <a:buChar char="•"/>
            </a:pPr>
            <a:r>
              <a:rPr lang="en-US" baseline="0" dirty="0" smtClean="0"/>
              <a:t>As you can see there are these yellow spikes to the left of the image which can be indicate of oncoming seizure activity and the line in the middle could potentially be an artifact though a concrete explanation is inconclusive </a:t>
            </a:r>
            <a:r>
              <a:rPr lang="en-US" baseline="0" dirty="0" smtClean="0">
                <a:sym typeface="Wingdings"/>
              </a:rPr>
              <a:t> and further analysis is required.</a:t>
            </a:r>
            <a:endParaRPr lang="en-US" baseline="0" dirty="0" smtClean="0"/>
          </a:p>
        </p:txBody>
      </p:sp>
      <p:sp>
        <p:nvSpPr>
          <p:cNvPr id="4" name="Slide Number Placeholder 3"/>
          <p:cNvSpPr>
            <a:spLocks noGrp="1"/>
          </p:cNvSpPr>
          <p:nvPr>
            <p:ph type="sldNum" sz="quarter" idx="10"/>
          </p:nvPr>
        </p:nvSpPr>
        <p:spPr/>
        <p:txBody>
          <a:bodyPr/>
          <a:lstStyle/>
          <a:p>
            <a:fld id="{D265DB4B-B373-B44C-A963-4AEA5BD0AB40}" type="slidenum">
              <a:rPr lang="en-US" smtClean="0"/>
              <a:t>5</a:t>
            </a:fld>
            <a:endParaRPr lang="en-US"/>
          </a:p>
        </p:txBody>
      </p:sp>
    </p:spTree>
    <p:extLst>
      <p:ext uri="{BB962C8B-B14F-4D97-AF65-F5344CB8AC3E}">
        <p14:creationId xmlns:p14="http://schemas.microsoft.com/office/powerpoint/2010/main" val="1206469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Label axis for plots,</a:t>
            </a:r>
            <a:r>
              <a:rPr lang="en-US" baseline="0" dirty="0" smtClean="0"/>
              <a:t> explain comparison of initial raw data with final spectrogram created </a:t>
            </a:r>
            <a:r>
              <a:rPr lang="en-US" baseline="0" dirty="0" smtClean="0">
                <a:sym typeface="Wingdings"/>
              </a:rPr>
              <a:t> as a visual reference of continuing electrode contact </a:t>
            </a:r>
            <a:r>
              <a:rPr lang="en-US" baseline="0" dirty="0" smtClean="0">
                <a:sym typeface="Wingdings"/>
              </a:rPr>
              <a:t>points</a:t>
            </a:r>
          </a:p>
          <a:p>
            <a:endParaRPr lang="en-US" baseline="0" dirty="0" smtClean="0">
              <a:sym typeface="Wingdings"/>
            </a:endParaRPr>
          </a:p>
          <a:p>
            <a:pPr marL="171450" indent="-171450">
              <a:buFont typeface="Arial" charset="0"/>
              <a:buChar char="•"/>
            </a:pPr>
            <a:r>
              <a:rPr lang="en-US" baseline="0" dirty="0" smtClean="0">
                <a:sym typeface="Wingdings"/>
              </a:rPr>
              <a:t>I included these images to demonstrate the variation between the second, third, and fourth electrode contact points.</a:t>
            </a:r>
          </a:p>
          <a:p>
            <a:pPr marL="628650" lvl="1" indent="-171450">
              <a:buFont typeface="Arial" charset="0"/>
              <a:buChar char="•"/>
            </a:pPr>
            <a:r>
              <a:rPr lang="en-US" baseline="0" dirty="0" smtClean="0">
                <a:sym typeface="Wingdings"/>
              </a:rPr>
              <a:t>Even though the amounts varies, you can still see these persisting yellow spikes and line throughout.</a:t>
            </a:r>
            <a:endParaRPr lang="en-US" dirty="0" smtClean="0"/>
          </a:p>
        </p:txBody>
      </p:sp>
      <p:sp>
        <p:nvSpPr>
          <p:cNvPr id="4" name="Slide Number Placeholder 3"/>
          <p:cNvSpPr>
            <a:spLocks noGrp="1"/>
          </p:cNvSpPr>
          <p:nvPr>
            <p:ph type="sldNum" sz="quarter" idx="10"/>
          </p:nvPr>
        </p:nvSpPr>
        <p:spPr/>
        <p:txBody>
          <a:bodyPr/>
          <a:lstStyle/>
          <a:p>
            <a:fld id="{D265DB4B-B373-B44C-A963-4AEA5BD0AB40}" type="slidenum">
              <a:rPr lang="en-US" smtClean="0"/>
              <a:t>6</a:t>
            </a:fld>
            <a:endParaRPr lang="en-US"/>
          </a:p>
        </p:txBody>
      </p:sp>
    </p:spTree>
    <p:extLst>
      <p:ext uri="{BB962C8B-B14F-4D97-AF65-F5344CB8AC3E}">
        <p14:creationId xmlns:p14="http://schemas.microsoft.com/office/powerpoint/2010/main" val="1642357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Not everyone will know what the values are so explain </a:t>
            </a:r>
            <a:r>
              <a:rPr lang="en-US" dirty="0" smtClean="0"/>
              <a:t>them</a:t>
            </a:r>
          </a:p>
          <a:p>
            <a:endParaRPr lang="en-US" dirty="0" smtClean="0"/>
          </a:p>
          <a:p>
            <a:pPr marL="171450" indent="-171450">
              <a:buFont typeface="Arial" charset="0"/>
              <a:buChar char="•"/>
            </a:pPr>
            <a:r>
              <a:rPr lang="en-US" dirty="0" smtClean="0"/>
              <a:t>The command used to create the final spectrogram is</a:t>
            </a:r>
            <a:r>
              <a:rPr lang="en-US" baseline="0" dirty="0" smtClean="0"/>
              <a:t> the function listed above</a:t>
            </a:r>
          </a:p>
          <a:p>
            <a:pPr marL="628650" lvl="1" indent="-171450">
              <a:buFont typeface="Arial" charset="0"/>
              <a:buChar char="•"/>
            </a:pPr>
            <a:r>
              <a:rPr lang="en-US" baseline="0" dirty="0" smtClean="0"/>
              <a:t>For ”x” </a:t>
            </a:r>
            <a:r>
              <a:rPr lang="en-US" baseline="0" dirty="0" smtClean="0">
                <a:sym typeface="Wingdings"/>
              </a:rPr>
              <a:t> it was assigned based on the desired electrode contact point</a:t>
            </a:r>
          </a:p>
          <a:p>
            <a:pPr marL="628650" lvl="1" indent="-171450">
              <a:buFont typeface="Arial" charset="0"/>
              <a:buChar char="•"/>
            </a:pPr>
            <a:r>
              <a:rPr lang="en-US" baseline="0" dirty="0" smtClean="0">
                <a:sym typeface="Wingdings"/>
              </a:rPr>
              <a:t>”window”  is used to divide the signal into segments	</a:t>
            </a:r>
          </a:p>
          <a:p>
            <a:pPr marL="1085850" lvl="2" indent="-171450">
              <a:buFont typeface="Arial" charset="0"/>
              <a:buChar char="•"/>
            </a:pPr>
            <a:r>
              <a:rPr lang="en-US" baseline="0" dirty="0" smtClean="0">
                <a:sym typeface="Wingdings"/>
              </a:rPr>
              <a:t>In this case I used the “hamming” window calculation, which calculates a symmetric window using the length of “x”</a:t>
            </a:r>
          </a:p>
          <a:p>
            <a:pPr marL="628650" lvl="1" indent="-171450">
              <a:buFont typeface="Arial" charset="0"/>
              <a:buChar char="•"/>
            </a:pPr>
            <a:r>
              <a:rPr lang="en-US" baseline="0" dirty="0" smtClean="0">
                <a:sym typeface="Wingdings"/>
              </a:rPr>
              <a:t>“</a:t>
            </a:r>
            <a:r>
              <a:rPr lang="en-US" baseline="0" dirty="0" err="1" smtClean="0">
                <a:sym typeface="Wingdings"/>
              </a:rPr>
              <a:t>noverlap</a:t>
            </a:r>
            <a:r>
              <a:rPr lang="en-US" baseline="0" dirty="0" smtClean="0">
                <a:sym typeface="Wingdings"/>
              </a:rPr>
              <a:t>”  is the number of overlapped samples</a:t>
            </a:r>
          </a:p>
          <a:p>
            <a:pPr marL="1085850" lvl="2" indent="-171450">
              <a:buFont typeface="Arial" charset="0"/>
              <a:buChar char="•"/>
            </a:pPr>
            <a:r>
              <a:rPr lang="en-US" dirty="0" smtClean="0"/>
              <a:t>For scalar</a:t>
            </a:r>
            <a:r>
              <a:rPr lang="en-US" baseline="0" dirty="0" smtClean="0"/>
              <a:t> and vector windows, </a:t>
            </a:r>
            <a:r>
              <a:rPr lang="en-US" baseline="0" dirty="0" err="1" smtClean="0"/>
              <a:t>noverlap</a:t>
            </a:r>
            <a:r>
              <a:rPr lang="en-US" baseline="0" dirty="0" smtClean="0"/>
              <a:t> must be smaller, I chose to have a 50% overlap between segments</a:t>
            </a:r>
          </a:p>
          <a:p>
            <a:pPr marL="628650" lvl="1" indent="-171450">
              <a:buFont typeface="Arial" charset="0"/>
              <a:buChar char="•"/>
            </a:pPr>
            <a:r>
              <a:rPr lang="en-US" baseline="0" dirty="0" smtClean="0"/>
              <a:t>Finally ”</a:t>
            </a:r>
            <a:r>
              <a:rPr lang="en-US" baseline="0" dirty="0" err="1" smtClean="0"/>
              <a:t>nfft</a:t>
            </a:r>
            <a:r>
              <a:rPr lang="en-US" baseline="0" dirty="0" smtClean="0"/>
              <a:t>” </a:t>
            </a:r>
            <a:r>
              <a:rPr lang="en-US" baseline="0" dirty="0" smtClean="0">
                <a:sym typeface="Wingdings"/>
              </a:rPr>
              <a:t> is the number of discrete Fourier transform or DFT points</a:t>
            </a:r>
          </a:p>
          <a:p>
            <a:pPr marL="1085850" lvl="2" indent="-171450">
              <a:buFont typeface="Arial" charset="0"/>
              <a:buChar char="•"/>
            </a:pPr>
            <a:r>
              <a:rPr lang="en-US" baseline="0" dirty="0" smtClean="0">
                <a:sym typeface="Wingdings"/>
              </a:rPr>
              <a:t>Discrete Fourier transform is used in digital signal processing of any signal that varies over time and reveals the relative strength of intervals, MATLAB calculates this to create equally spaced frequencies </a:t>
            </a:r>
          </a:p>
          <a:p>
            <a:pPr marL="1085850" lvl="2" indent="-171450">
              <a:buFont typeface="Arial" charset="0"/>
              <a:buChar char="•"/>
            </a:pPr>
            <a:r>
              <a:rPr lang="en-US" baseline="0" dirty="0" smtClean="0">
                <a:sym typeface="Wingdings"/>
              </a:rPr>
              <a:t>The following commands are used when </a:t>
            </a:r>
            <a:r>
              <a:rPr lang="en-US" baseline="0" dirty="0" err="1" smtClean="0">
                <a:sym typeface="Wingdings"/>
              </a:rPr>
              <a:t>nfft</a:t>
            </a:r>
            <a:r>
              <a:rPr lang="en-US" baseline="0" dirty="0" smtClean="0">
                <a:sym typeface="Wingdings"/>
              </a:rPr>
              <a:t> is unspecified</a:t>
            </a:r>
            <a:endParaRPr lang="en-US" baseline="0" dirty="0">
              <a:sym typeface="Wingdings"/>
            </a:endParaRPr>
          </a:p>
          <a:p>
            <a:pPr marL="171450" lvl="0" indent="-171450">
              <a:buFont typeface="Arial" charset="0"/>
              <a:buChar char="•"/>
            </a:pPr>
            <a:r>
              <a:rPr lang="en-US" baseline="0" dirty="0" smtClean="0">
                <a:sym typeface="Wingdings"/>
              </a:rPr>
              <a:t>All of the input arguments used to form the final spectrogram command were obtained from the MATLAB documentation. </a:t>
            </a:r>
          </a:p>
          <a:p>
            <a:pPr marL="628650" lvl="1" indent="-171450">
              <a:buFont typeface="Arial" charset="0"/>
              <a:buChar char="•"/>
            </a:pPr>
            <a:r>
              <a:rPr lang="en-US" baseline="0" dirty="0" smtClean="0">
                <a:sym typeface="Wingdings"/>
              </a:rPr>
              <a:t>I also found different input arguments posted on forums, however, many of these resulted in error messages</a:t>
            </a:r>
          </a:p>
          <a:p>
            <a:pPr marL="628650" lvl="1" indent="-171450">
              <a:buFont typeface="Arial" charset="0"/>
              <a:buChar char="•"/>
            </a:pPr>
            <a:r>
              <a:rPr lang="en-US" baseline="0" dirty="0" smtClean="0">
                <a:sym typeface="Wingdings"/>
              </a:rPr>
              <a:t>There was also the option of simply inputting integer values</a:t>
            </a:r>
          </a:p>
        </p:txBody>
      </p:sp>
      <p:sp>
        <p:nvSpPr>
          <p:cNvPr id="4" name="Slide Number Placeholder 3"/>
          <p:cNvSpPr>
            <a:spLocks noGrp="1"/>
          </p:cNvSpPr>
          <p:nvPr>
            <p:ph type="sldNum" sz="quarter" idx="10"/>
          </p:nvPr>
        </p:nvSpPr>
        <p:spPr/>
        <p:txBody>
          <a:bodyPr/>
          <a:lstStyle/>
          <a:p>
            <a:fld id="{D265DB4B-B373-B44C-A963-4AEA5BD0AB40}" type="slidenum">
              <a:rPr lang="en-US" smtClean="0"/>
              <a:t>7</a:t>
            </a:fld>
            <a:endParaRPr lang="en-US"/>
          </a:p>
        </p:txBody>
      </p:sp>
    </p:spTree>
    <p:extLst>
      <p:ext uri="{BB962C8B-B14F-4D97-AF65-F5344CB8AC3E}">
        <p14:creationId xmlns:p14="http://schemas.microsoft.com/office/powerpoint/2010/main" val="1764930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Although</a:t>
            </a:r>
            <a:r>
              <a:rPr lang="en-US" baseline="0" dirty="0" smtClean="0"/>
              <a:t> I mentioned some of the spectrograms in this presentation as “final” </a:t>
            </a:r>
            <a:r>
              <a:rPr lang="en-US" baseline="0" dirty="0" smtClean="0">
                <a:sym typeface="Wingdings"/>
              </a:rPr>
              <a:t> there is still much testing and analysis to be performed as the images inconclusive and may or may not be indicative of something significant.</a:t>
            </a:r>
          </a:p>
          <a:p>
            <a:pPr marL="171450" indent="-171450">
              <a:buFont typeface="Arial" charset="0"/>
              <a:buChar char="•"/>
            </a:pPr>
            <a:r>
              <a:rPr lang="en-US" baseline="0" dirty="0" smtClean="0">
                <a:sym typeface="Wingdings"/>
              </a:rPr>
              <a:t>Overall, this summer experience was a great learning opportunity</a:t>
            </a:r>
          </a:p>
          <a:p>
            <a:pPr marL="628650" lvl="1" indent="-171450">
              <a:buFont typeface="Arial" charset="0"/>
              <a:buChar char="•"/>
            </a:pPr>
            <a:r>
              <a:rPr lang="en-US" dirty="0" smtClean="0"/>
              <a:t>I can now</a:t>
            </a:r>
            <a:r>
              <a:rPr lang="en-US" baseline="0" dirty="0" smtClean="0"/>
              <a:t> say I have worked with and know how to use MATLAB and therefore my use of technology has expanded</a:t>
            </a:r>
          </a:p>
          <a:p>
            <a:pPr marL="628650" lvl="1" indent="-171450">
              <a:buFont typeface="Arial" charset="0"/>
              <a:buChar char="•"/>
            </a:pPr>
            <a:r>
              <a:rPr lang="en-US" baseline="0" dirty="0" smtClean="0"/>
              <a:t>I also learned the significance of big data in this study</a:t>
            </a:r>
            <a:r>
              <a:rPr lang="mr-IN" baseline="0" dirty="0" smtClean="0"/>
              <a:t>…</a:t>
            </a:r>
            <a:r>
              <a:rPr lang="en-US" baseline="0" dirty="0" smtClean="0"/>
              <a:t> big data in itself is significant but in learning and reading about epilepsy and this study, the possibilities for epilepsy prevention and modification can help change millions of lives.</a:t>
            </a:r>
          </a:p>
          <a:p>
            <a:pPr marL="628650" lvl="1" indent="-171450">
              <a:buFont typeface="Arial" charset="0"/>
              <a:buChar char="•"/>
            </a:pPr>
            <a:r>
              <a:rPr lang="en-US" baseline="0" dirty="0" smtClean="0"/>
              <a:t>Finally, I gained further experience in what goes into conducting research, specifically data analysis, which I can apply during upcoming school year in the BD3-REAP program</a:t>
            </a:r>
          </a:p>
        </p:txBody>
      </p:sp>
      <p:sp>
        <p:nvSpPr>
          <p:cNvPr id="4" name="Slide Number Placeholder 3"/>
          <p:cNvSpPr>
            <a:spLocks noGrp="1"/>
          </p:cNvSpPr>
          <p:nvPr>
            <p:ph type="sldNum" sz="quarter" idx="10"/>
          </p:nvPr>
        </p:nvSpPr>
        <p:spPr/>
        <p:txBody>
          <a:bodyPr/>
          <a:lstStyle/>
          <a:p>
            <a:fld id="{D265DB4B-B373-B44C-A963-4AEA5BD0AB40}" type="slidenum">
              <a:rPr lang="en-US" smtClean="0"/>
              <a:t>8</a:t>
            </a:fld>
            <a:endParaRPr lang="en-US"/>
          </a:p>
        </p:txBody>
      </p:sp>
    </p:spTree>
    <p:extLst>
      <p:ext uri="{BB962C8B-B14F-4D97-AF65-F5344CB8AC3E}">
        <p14:creationId xmlns:p14="http://schemas.microsoft.com/office/powerpoint/2010/main" val="412658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760990-A3FB-9941-8CDF-4234397F8A7D}" type="datetimeFigureOut">
              <a:rPr lang="en-US" smtClean="0"/>
              <a:t>7/26/17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23FE8CD3-B49B-A542-A122-4DD215CF068E}" type="slidenum">
              <a:rPr lang="en-US" smtClean="0"/>
              <a:t>‹#›</a:t>
            </a:fld>
            <a:endParaRPr lang="en-US"/>
          </a:p>
        </p:txBody>
      </p:sp>
    </p:spTree>
    <p:extLst>
      <p:ext uri="{BB962C8B-B14F-4D97-AF65-F5344CB8AC3E}">
        <p14:creationId xmlns:p14="http://schemas.microsoft.com/office/powerpoint/2010/main" val="81404242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60990-A3FB-9941-8CDF-4234397F8A7D}" type="datetimeFigureOut">
              <a:rPr lang="en-US" smtClean="0"/>
              <a:t>7/26/17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23FE8CD3-B49B-A542-A122-4DD215CF068E}" type="slidenum">
              <a:rPr lang="en-US" smtClean="0"/>
              <a:t>‹#›</a:t>
            </a:fld>
            <a:endParaRPr lang="en-US"/>
          </a:p>
        </p:txBody>
      </p:sp>
    </p:spTree>
    <p:extLst>
      <p:ext uri="{BB962C8B-B14F-4D97-AF65-F5344CB8AC3E}">
        <p14:creationId xmlns:p14="http://schemas.microsoft.com/office/powerpoint/2010/main" val="168327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60990-A3FB-9941-8CDF-4234397F8A7D}" type="datetimeFigureOut">
              <a:rPr lang="en-US" smtClean="0"/>
              <a:t>7/26/17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23FE8CD3-B49B-A542-A122-4DD215CF068E}" type="slidenum">
              <a:rPr lang="en-US" smtClean="0"/>
              <a:t>‹#›</a:t>
            </a:fld>
            <a:endParaRPr lang="en-US"/>
          </a:p>
        </p:txBody>
      </p:sp>
    </p:spTree>
    <p:extLst>
      <p:ext uri="{BB962C8B-B14F-4D97-AF65-F5344CB8AC3E}">
        <p14:creationId xmlns:p14="http://schemas.microsoft.com/office/powerpoint/2010/main" val="1939547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60990-A3FB-9941-8CDF-4234397F8A7D}" type="datetimeFigureOut">
              <a:rPr lang="en-US" smtClean="0"/>
              <a:t>7/26/17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23FE8CD3-B49B-A542-A122-4DD215CF068E}"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327949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60990-A3FB-9941-8CDF-4234397F8A7D}" type="datetimeFigureOut">
              <a:rPr lang="en-US" smtClean="0"/>
              <a:t>7/26/17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23FE8CD3-B49B-A542-A122-4DD215CF068E}" type="slidenum">
              <a:rPr lang="en-US" smtClean="0"/>
              <a:t>‹#›</a:t>
            </a:fld>
            <a:endParaRPr lang="en-US"/>
          </a:p>
        </p:txBody>
      </p:sp>
    </p:spTree>
    <p:extLst>
      <p:ext uri="{BB962C8B-B14F-4D97-AF65-F5344CB8AC3E}">
        <p14:creationId xmlns:p14="http://schemas.microsoft.com/office/powerpoint/2010/main" val="54190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D760990-A3FB-9941-8CDF-4234397F8A7D}" type="datetimeFigureOut">
              <a:rPr lang="en-US" smtClean="0"/>
              <a:t>7/26/17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FE8CD3-B49B-A542-A122-4DD215CF068E}" type="slidenum">
              <a:rPr lang="en-US" smtClean="0"/>
              <a:t>‹#›</a:t>
            </a:fld>
            <a:endParaRPr lang="en-US"/>
          </a:p>
        </p:txBody>
      </p:sp>
    </p:spTree>
    <p:extLst>
      <p:ext uri="{BB962C8B-B14F-4D97-AF65-F5344CB8AC3E}">
        <p14:creationId xmlns:p14="http://schemas.microsoft.com/office/powerpoint/2010/main" val="249994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D760990-A3FB-9941-8CDF-4234397F8A7D}" type="datetimeFigureOut">
              <a:rPr lang="en-US" smtClean="0"/>
              <a:t>7/26/17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FE8CD3-B49B-A542-A122-4DD215CF068E}" type="slidenum">
              <a:rPr lang="en-US" smtClean="0"/>
              <a:t>‹#›</a:t>
            </a:fld>
            <a:endParaRPr lang="en-US"/>
          </a:p>
        </p:txBody>
      </p:sp>
    </p:spTree>
    <p:extLst>
      <p:ext uri="{BB962C8B-B14F-4D97-AF65-F5344CB8AC3E}">
        <p14:creationId xmlns:p14="http://schemas.microsoft.com/office/powerpoint/2010/main" val="1187245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760990-A3FB-9941-8CDF-4234397F8A7D}" type="datetimeFigureOut">
              <a:rPr lang="en-US" smtClean="0"/>
              <a:t>7/26/17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E8CD3-B49B-A542-A122-4DD215CF068E}" type="slidenum">
              <a:rPr lang="en-US" smtClean="0"/>
              <a:t>‹#›</a:t>
            </a:fld>
            <a:endParaRPr lang="en-US"/>
          </a:p>
        </p:txBody>
      </p:sp>
    </p:spTree>
    <p:extLst>
      <p:ext uri="{BB962C8B-B14F-4D97-AF65-F5344CB8AC3E}">
        <p14:creationId xmlns:p14="http://schemas.microsoft.com/office/powerpoint/2010/main" val="1765797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1D760990-A3FB-9941-8CDF-4234397F8A7D}" type="datetimeFigureOut">
              <a:rPr lang="en-US" smtClean="0"/>
              <a:t>7/26/17</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23FE8CD3-B49B-A542-A122-4DD215CF068E}" type="slidenum">
              <a:rPr lang="en-US" smtClean="0"/>
              <a:t>‹#›</a:t>
            </a:fld>
            <a:endParaRPr lang="en-US"/>
          </a:p>
        </p:txBody>
      </p:sp>
    </p:spTree>
    <p:extLst>
      <p:ext uri="{BB962C8B-B14F-4D97-AF65-F5344CB8AC3E}">
        <p14:creationId xmlns:p14="http://schemas.microsoft.com/office/powerpoint/2010/main" val="168947649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760990-A3FB-9941-8CDF-4234397F8A7D}" type="datetimeFigureOut">
              <a:rPr lang="en-US" smtClean="0"/>
              <a:t>7/26/17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E8CD3-B49B-A542-A122-4DD215CF068E}" type="slidenum">
              <a:rPr lang="en-US" smtClean="0"/>
              <a:t>‹#›</a:t>
            </a:fld>
            <a:endParaRPr lang="en-US"/>
          </a:p>
        </p:txBody>
      </p:sp>
    </p:spTree>
    <p:extLst>
      <p:ext uri="{BB962C8B-B14F-4D97-AF65-F5344CB8AC3E}">
        <p14:creationId xmlns:p14="http://schemas.microsoft.com/office/powerpoint/2010/main" val="214013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760990-A3FB-9941-8CDF-4234397F8A7D}" type="datetimeFigureOut">
              <a:rPr lang="en-US" smtClean="0"/>
              <a:t>7/26/17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23FE8CD3-B49B-A542-A122-4DD215CF068E}" type="slidenum">
              <a:rPr lang="en-US" smtClean="0"/>
              <a:t>‹#›</a:t>
            </a:fld>
            <a:endParaRPr lang="en-US"/>
          </a:p>
        </p:txBody>
      </p:sp>
    </p:spTree>
    <p:extLst>
      <p:ext uri="{BB962C8B-B14F-4D97-AF65-F5344CB8AC3E}">
        <p14:creationId xmlns:p14="http://schemas.microsoft.com/office/powerpoint/2010/main" val="110176249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760990-A3FB-9941-8CDF-4234397F8A7D}" type="datetimeFigureOut">
              <a:rPr lang="en-US" smtClean="0"/>
              <a:t>7/26/17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E8CD3-B49B-A542-A122-4DD215CF068E}" type="slidenum">
              <a:rPr lang="en-US" smtClean="0"/>
              <a:t>‹#›</a:t>
            </a:fld>
            <a:endParaRPr lang="en-US"/>
          </a:p>
        </p:txBody>
      </p:sp>
    </p:spTree>
    <p:extLst>
      <p:ext uri="{BB962C8B-B14F-4D97-AF65-F5344CB8AC3E}">
        <p14:creationId xmlns:p14="http://schemas.microsoft.com/office/powerpoint/2010/main" val="171826583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760990-A3FB-9941-8CDF-4234397F8A7D}" type="datetimeFigureOut">
              <a:rPr lang="en-US" smtClean="0"/>
              <a:t>7/26/17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FE8CD3-B49B-A542-A122-4DD215CF068E}" type="slidenum">
              <a:rPr lang="en-US" smtClean="0"/>
              <a:t>‹#›</a:t>
            </a:fld>
            <a:endParaRPr lang="en-US"/>
          </a:p>
        </p:txBody>
      </p:sp>
    </p:spTree>
    <p:extLst>
      <p:ext uri="{BB962C8B-B14F-4D97-AF65-F5344CB8AC3E}">
        <p14:creationId xmlns:p14="http://schemas.microsoft.com/office/powerpoint/2010/main" val="168133805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760990-A3FB-9941-8CDF-4234397F8A7D}" type="datetimeFigureOut">
              <a:rPr lang="en-US" smtClean="0"/>
              <a:t>7/26/17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FE8CD3-B49B-A542-A122-4DD215CF068E}" type="slidenum">
              <a:rPr lang="en-US" smtClean="0"/>
              <a:t>‹#›</a:t>
            </a:fld>
            <a:endParaRPr lang="en-US"/>
          </a:p>
        </p:txBody>
      </p:sp>
    </p:spTree>
    <p:extLst>
      <p:ext uri="{BB962C8B-B14F-4D97-AF65-F5344CB8AC3E}">
        <p14:creationId xmlns:p14="http://schemas.microsoft.com/office/powerpoint/2010/main" val="1658896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1D760990-A3FB-9941-8CDF-4234397F8A7D}" type="datetimeFigureOut">
              <a:rPr lang="en-US" smtClean="0"/>
              <a:t>7/26/17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FE8CD3-B49B-A542-A122-4DD215CF068E}" type="slidenum">
              <a:rPr lang="en-US" smtClean="0"/>
              <a:t>‹#›</a:t>
            </a:fld>
            <a:endParaRPr lang="en-US"/>
          </a:p>
        </p:txBody>
      </p:sp>
    </p:spTree>
    <p:extLst>
      <p:ext uri="{BB962C8B-B14F-4D97-AF65-F5344CB8AC3E}">
        <p14:creationId xmlns:p14="http://schemas.microsoft.com/office/powerpoint/2010/main" val="297874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60990-A3FB-9941-8CDF-4234397F8A7D}" type="datetimeFigureOut">
              <a:rPr lang="en-US" smtClean="0"/>
              <a:t>7/26/17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E8CD3-B49B-A542-A122-4DD215CF068E}" type="slidenum">
              <a:rPr lang="en-US" smtClean="0"/>
              <a:t>‹#›</a:t>
            </a:fld>
            <a:endParaRPr lang="en-US"/>
          </a:p>
        </p:txBody>
      </p:sp>
    </p:spTree>
    <p:extLst>
      <p:ext uri="{BB962C8B-B14F-4D97-AF65-F5344CB8AC3E}">
        <p14:creationId xmlns:p14="http://schemas.microsoft.com/office/powerpoint/2010/main" val="59755051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60990-A3FB-9941-8CDF-4234397F8A7D}" type="datetimeFigureOut">
              <a:rPr lang="en-US" smtClean="0"/>
              <a:t>7/26/17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FE8CD3-B49B-A542-A122-4DD215CF068E}" type="slidenum">
              <a:rPr lang="en-US" smtClean="0"/>
              <a:t>‹#›</a:t>
            </a:fld>
            <a:endParaRPr lang="en-US"/>
          </a:p>
        </p:txBody>
      </p:sp>
    </p:spTree>
    <p:extLst>
      <p:ext uri="{BB962C8B-B14F-4D97-AF65-F5344CB8AC3E}">
        <p14:creationId xmlns:p14="http://schemas.microsoft.com/office/powerpoint/2010/main" val="13979386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D760990-A3FB-9941-8CDF-4234397F8A7D}" type="datetimeFigureOut">
              <a:rPr lang="en-US" smtClean="0"/>
              <a:t>7/26/17</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23FE8CD3-B49B-A542-A122-4DD215CF068E}" type="slidenum">
              <a:rPr lang="en-US" smtClean="0"/>
              <a:t>‹#›</a:t>
            </a:fld>
            <a:endParaRPr lang="en-US"/>
          </a:p>
        </p:txBody>
      </p:sp>
    </p:spTree>
    <p:extLst>
      <p:ext uri="{BB962C8B-B14F-4D97-AF65-F5344CB8AC3E}">
        <p14:creationId xmlns:p14="http://schemas.microsoft.com/office/powerpoint/2010/main" val="2072018139"/>
      </p:ext>
    </p:extLst>
  </p:cSld>
  <p:clrMap bg1="dk1" tx1="lt1" bg2="dk2" tx2="lt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Using Big Data to Study Post-traumatic Epilepsy</a:t>
            </a:r>
            <a:endParaRPr lang="en-US" dirty="0"/>
          </a:p>
        </p:txBody>
      </p:sp>
      <p:sp>
        <p:nvSpPr>
          <p:cNvPr id="3" name="Subtitle 2"/>
          <p:cNvSpPr>
            <a:spLocks noGrp="1"/>
          </p:cNvSpPr>
          <p:nvPr>
            <p:ph type="subTitle" idx="1"/>
          </p:nvPr>
        </p:nvSpPr>
        <p:spPr/>
        <p:txBody>
          <a:bodyPr/>
          <a:lstStyle/>
          <a:p>
            <a:r>
              <a:rPr lang="en-US" dirty="0" smtClean="0"/>
              <a:t>By Galilea Patricio</a:t>
            </a:r>
            <a:endParaRPr lang="en-US" dirty="0"/>
          </a:p>
        </p:txBody>
      </p:sp>
    </p:spTree>
    <p:extLst>
      <p:ext uri="{BB962C8B-B14F-4D97-AF65-F5344CB8AC3E}">
        <p14:creationId xmlns:p14="http://schemas.microsoft.com/office/powerpoint/2010/main" val="499083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Epilepsy Bioinformatics Study for Antiepileptogenic Therapy (</a:t>
            </a:r>
            <a:r>
              <a:rPr lang="en-US" dirty="0" smtClean="0"/>
              <a:t>EpiBioS4Rx)</a:t>
            </a:r>
            <a:endParaRPr lang="en-US" dirty="0"/>
          </a:p>
        </p:txBody>
      </p:sp>
      <p:sp>
        <p:nvSpPr>
          <p:cNvPr id="3" name="Content Placeholder 2"/>
          <p:cNvSpPr>
            <a:spLocks noGrp="1"/>
          </p:cNvSpPr>
          <p:nvPr>
            <p:ph idx="1"/>
          </p:nvPr>
        </p:nvSpPr>
        <p:spPr>
          <a:xfrm>
            <a:off x="680321" y="2385860"/>
            <a:ext cx="7271693" cy="3378126"/>
          </a:xfrm>
        </p:spPr>
        <p:txBody>
          <a:bodyPr>
            <a:noAutofit/>
          </a:bodyPr>
          <a:lstStyle/>
          <a:p>
            <a:pPr>
              <a:spcBef>
                <a:spcPts val="1600"/>
              </a:spcBef>
            </a:pPr>
            <a:r>
              <a:rPr lang="en-US" sz="2800" dirty="0" smtClean="0"/>
              <a:t>EpiBioS4Rx strives to:</a:t>
            </a:r>
          </a:p>
          <a:p>
            <a:pPr lvl="1">
              <a:spcBef>
                <a:spcPts val="1600"/>
              </a:spcBef>
            </a:pPr>
            <a:r>
              <a:rPr lang="en-US" sz="2400" dirty="0" smtClean="0"/>
              <a:t>Develop clinical techniques </a:t>
            </a:r>
          </a:p>
          <a:p>
            <a:pPr lvl="1">
              <a:spcBef>
                <a:spcPts val="1600"/>
              </a:spcBef>
            </a:pPr>
            <a:r>
              <a:rPr lang="en-US" sz="2400" dirty="0" smtClean="0"/>
              <a:t>Create large-scale patient populations</a:t>
            </a:r>
          </a:p>
          <a:p>
            <a:pPr lvl="1">
              <a:spcBef>
                <a:spcPts val="1600"/>
              </a:spcBef>
            </a:pPr>
            <a:r>
              <a:rPr lang="en-US" sz="2400" dirty="0" smtClean="0"/>
              <a:t>Facilitate development of AEG therapies</a:t>
            </a:r>
          </a:p>
          <a:p>
            <a:pPr lvl="1">
              <a:spcBef>
                <a:spcPts val="1600"/>
              </a:spcBef>
            </a:pPr>
            <a:r>
              <a:rPr lang="en-US" sz="2400" dirty="0" smtClean="0"/>
              <a:t>Remove barriers to collaborative research</a:t>
            </a:r>
          </a:p>
        </p:txBody>
      </p:sp>
      <p:sp>
        <p:nvSpPr>
          <p:cNvPr id="4" name="TextBox 3"/>
          <p:cNvSpPr txBox="1"/>
          <p:nvPr/>
        </p:nvSpPr>
        <p:spPr>
          <a:xfrm>
            <a:off x="680321" y="6313391"/>
            <a:ext cx="10578353" cy="246221"/>
          </a:xfrm>
          <a:prstGeom prst="rect">
            <a:avLst/>
          </a:prstGeom>
          <a:noFill/>
        </p:spPr>
        <p:txBody>
          <a:bodyPr wrap="square" rtlCol="0">
            <a:spAutoFit/>
          </a:bodyPr>
          <a:lstStyle/>
          <a:p>
            <a:pPr marL="342900" indent="-342900">
              <a:buFont typeface="+mj-lt"/>
              <a:buAutoNum type="arabicPeriod"/>
            </a:pPr>
            <a:r>
              <a:rPr lang="en-US" sz="1000" dirty="0" smtClean="0"/>
              <a:t>University of Southern California, Mark and Mary </a:t>
            </a:r>
            <a:r>
              <a:rPr lang="en-US" sz="1000" smtClean="0"/>
              <a:t>Stevens Neuroimaging </a:t>
            </a:r>
            <a:r>
              <a:rPr lang="en-US" sz="1000" dirty="0" smtClean="0"/>
              <a:t>and Informatics Institute. (</a:t>
            </a:r>
            <a:r>
              <a:rPr lang="en-US" sz="1000" dirty="0" err="1" smtClean="0"/>
              <a:t>n.d.</a:t>
            </a:r>
            <a:r>
              <a:rPr lang="en-US" sz="1000" dirty="0" smtClean="0"/>
              <a:t>). </a:t>
            </a:r>
            <a:r>
              <a:rPr lang="en-US" sz="1000" i="1" dirty="0" smtClean="0"/>
              <a:t>EpiBioS4Rx</a:t>
            </a:r>
            <a:r>
              <a:rPr lang="en-US" sz="1000" dirty="0" smtClean="0"/>
              <a:t>. Retrieved </a:t>
            </a:r>
            <a:r>
              <a:rPr lang="en-US" sz="1000" dirty="0"/>
              <a:t>from http://</a:t>
            </a:r>
            <a:r>
              <a:rPr lang="en-US" sz="1000" dirty="0" err="1"/>
              <a:t>epibios.loni.usc.edu</a:t>
            </a:r>
            <a:r>
              <a:rPr lang="en-US" sz="1000" dirty="0"/>
              <a:t>/.</a:t>
            </a:r>
          </a:p>
        </p:txBody>
      </p:sp>
      <p:pic>
        <p:nvPicPr>
          <p:cNvPr id="6" name="Picture 5"/>
          <p:cNvPicPr>
            <a:picLocks noChangeAspect="1"/>
          </p:cNvPicPr>
          <p:nvPr/>
        </p:nvPicPr>
        <p:blipFill rotWithShape="1">
          <a:blip r:embed="rId3"/>
          <a:srcRect l="32980"/>
          <a:stretch/>
        </p:blipFill>
        <p:spPr>
          <a:xfrm>
            <a:off x="7952014" y="3076325"/>
            <a:ext cx="3303825" cy="1997195"/>
          </a:xfrm>
          <a:prstGeom prst="rect">
            <a:avLst/>
          </a:prstGeom>
        </p:spPr>
      </p:pic>
    </p:spTree>
    <p:extLst>
      <p:ext uri="{BB962C8B-B14F-4D97-AF65-F5344CB8AC3E}">
        <p14:creationId xmlns:p14="http://schemas.microsoft.com/office/powerpoint/2010/main" val="797807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Epilepsy Bioinformatics Study for Antiepileptogenic Therapy (</a:t>
            </a:r>
            <a:r>
              <a:rPr lang="en-US" dirty="0" smtClean="0"/>
              <a:t>EpiBioS4Rx)</a:t>
            </a:r>
            <a:endParaRPr lang="en-US" dirty="0"/>
          </a:p>
        </p:txBody>
      </p:sp>
      <p:sp>
        <p:nvSpPr>
          <p:cNvPr id="4" name="Rectangle 3"/>
          <p:cNvSpPr/>
          <p:nvPr/>
        </p:nvSpPr>
        <p:spPr>
          <a:xfrm>
            <a:off x="680321" y="2510118"/>
            <a:ext cx="2941420" cy="3550024"/>
          </a:xfrm>
          <a:prstGeom prst="rect">
            <a:avLst/>
          </a:prstGeom>
          <a:solidFill>
            <a:schemeClr val="accent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p>
          <a:p>
            <a:pPr algn="ctr"/>
            <a:r>
              <a:rPr lang="en-US" sz="2800" dirty="0" smtClean="0"/>
              <a:t>Identify </a:t>
            </a:r>
            <a:r>
              <a:rPr lang="en-US" sz="2800" dirty="0" smtClean="0"/>
              <a:t>biomarkers of epileptogenesis</a:t>
            </a:r>
            <a:endParaRPr lang="en-US" sz="2800" dirty="0"/>
          </a:p>
        </p:txBody>
      </p:sp>
      <p:sp>
        <p:nvSpPr>
          <p:cNvPr id="5" name="Rectangle 4"/>
          <p:cNvSpPr/>
          <p:nvPr/>
        </p:nvSpPr>
        <p:spPr>
          <a:xfrm>
            <a:off x="4016541" y="2510118"/>
            <a:ext cx="2941420" cy="3550024"/>
          </a:xfrm>
          <a:prstGeom prst="rect">
            <a:avLst/>
          </a:prstGeom>
          <a:solidFill>
            <a:schemeClr val="accent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p>
          <a:p>
            <a:pPr algn="ctr"/>
            <a:r>
              <a:rPr lang="en-US" sz="2800" dirty="0" smtClean="0"/>
              <a:t>Standardize AEG </a:t>
            </a:r>
            <a:r>
              <a:rPr lang="en-US" sz="2800" dirty="0" smtClean="0"/>
              <a:t>therapies and </a:t>
            </a:r>
            <a:r>
              <a:rPr lang="en-US" sz="2800" dirty="0" smtClean="0"/>
              <a:t>i</a:t>
            </a:r>
            <a:r>
              <a:rPr lang="en-US" sz="2800" dirty="0" smtClean="0"/>
              <a:t>dentify </a:t>
            </a:r>
            <a:r>
              <a:rPr lang="en-US" sz="2800" dirty="0" smtClean="0"/>
              <a:t>AEG agents</a:t>
            </a:r>
            <a:endParaRPr lang="en-US" sz="2800" dirty="0"/>
          </a:p>
        </p:txBody>
      </p:sp>
      <p:sp>
        <p:nvSpPr>
          <p:cNvPr id="6" name="Rectangle 5"/>
          <p:cNvSpPr/>
          <p:nvPr/>
        </p:nvSpPr>
        <p:spPr>
          <a:xfrm>
            <a:off x="7352762" y="2510118"/>
            <a:ext cx="2941420" cy="3550024"/>
          </a:xfrm>
          <a:prstGeom prst="rect">
            <a:avLst/>
          </a:prstGeom>
          <a:solidFill>
            <a:schemeClr val="accent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a:t>
            </a:r>
          </a:p>
          <a:p>
            <a:pPr algn="ctr"/>
            <a:r>
              <a:rPr lang="en-US" sz="2800" dirty="0" smtClean="0"/>
              <a:t>Create </a:t>
            </a:r>
            <a:r>
              <a:rPr lang="en-US" sz="2800" dirty="0" smtClean="0"/>
              <a:t>open shared resources</a:t>
            </a:r>
            <a:endParaRPr lang="en-US" sz="2800" dirty="0"/>
          </a:p>
        </p:txBody>
      </p:sp>
    </p:spTree>
    <p:extLst>
      <p:ext uri="{BB962C8B-B14F-4D97-AF65-F5344CB8AC3E}">
        <p14:creationId xmlns:p14="http://schemas.microsoft.com/office/powerpoint/2010/main" val="1522915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Challenges</a:t>
            </a:r>
            <a:endParaRPr lang="en-US" dirty="0"/>
          </a:p>
        </p:txBody>
      </p:sp>
      <p:sp>
        <p:nvSpPr>
          <p:cNvPr id="4" name="Right Arrow 3"/>
          <p:cNvSpPr/>
          <p:nvPr/>
        </p:nvSpPr>
        <p:spPr>
          <a:xfrm>
            <a:off x="680320" y="3655584"/>
            <a:ext cx="2291479" cy="8715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800" dirty="0" smtClean="0"/>
              <a:t>Coding</a:t>
            </a:r>
            <a:endParaRPr lang="en-US" sz="2800" dirty="0"/>
          </a:p>
        </p:txBody>
      </p:sp>
      <p:sp>
        <p:nvSpPr>
          <p:cNvPr id="5" name="Right Arrow 4"/>
          <p:cNvSpPr/>
          <p:nvPr/>
        </p:nvSpPr>
        <p:spPr>
          <a:xfrm>
            <a:off x="680319" y="2411532"/>
            <a:ext cx="2291479" cy="8715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800" dirty="0" smtClean="0"/>
              <a:t>Big Data</a:t>
            </a:r>
            <a:endParaRPr lang="en-US" sz="2800" dirty="0"/>
          </a:p>
        </p:txBody>
      </p:sp>
      <p:sp>
        <p:nvSpPr>
          <p:cNvPr id="6" name="Right Arrow 5"/>
          <p:cNvSpPr/>
          <p:nvPr/>
        </p:nvSpPr>
        <p:spPr>
          <a:xfrm>
            <a:off x="680320" y="4899636"/>
            <a:ext cx="2291479" cy="8715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800" dirty="0" smtClean="0"/>
              <a:t>Trial &amp; Error</a:t>
            </a:r>
            <a:endParaRPr lang="en-US" sz="2800" dirty="0"/>
          </a:p>
        </p:txBody>
      </p:sp>
      <p:sp>
        <p:nvSpPr>
          <p:cNvPr id="7" name="TextBox 6"/>
          <p:cNvSpPr txBox="1"/>
          <p:nvPr/>
        </p:nvSpPr>
        <p:spPr>
          <a:xfrm>
            <a:off x="3357562" y="3829742"/>
            <a:ext cx="6936619" cy="523220"/>
          </a:xfrm>
          <a:prstGeom prst="rect">
            <a:avLst/>
          </a:prstGeom>
          <a:noFill/>
        </p:spPr>
        <p:txBody>
          <a:bodyPr wrap="square" rtlCol="0">
            <a:spAutoFit/>
          </a:bodyPr>
          <a:lstStyle/>
          <a:p>
            <a:r>
              <a:rPr lang="en-US" sz="2800" dirty="0" smtClean="0"/>
              <a:t>Becoming acquainted with MATLAB</a:t>
            </a:r>
            <a:endParaRPr lang="en-US" sz="2800" dirty="0"/>
          </a:p>
        </p:txBody>
      </p:sp>
      <p:sp>
        <p:nvSpPr>
          <p:cNvPr id="9" name="TextBox 8"/>
          <p:cNvSpPr txBox="1"/>
          <p:nvPr/>
        </p:nvSpPr>
        <p:spPr>
          <a:xfrm>
            <a:off x="3357562" y="2370247"/>
            <a:ext cx="6936619" cy="954107"/>
          </a:xfrm>
          <a:prstGeom prst="rect">
            <a:avLst/>
          </a:prstGeom>
          <a:noFill/>
        </p:spPr>
        <p:txBody>
          <a:bodyPr wrap="square" rtlCol="0">
            <a:spAutoFit/>
          </a:bodyPr>
          <a:lstStyle/>
          <a:p>
            <a:r>
              <a:rPr lang="en-US" sz="2800"/>
              <a:t>Dataset contained over 12 million data points per electrode contact (15 total</a:t>
            </a:r>
            <a:r>
              <a:rPr lang="en-US" sz="2800" smtClean="0"/>
              <a:t>).</a:t>
            </a:r>
            <a:endParaRPr lang="en-US" sz="2800"/>
          </a:p>
        </p:txBody>
      </p:sp>
      <p:sp>
        <p:nvSpPr>
          <p:cNvPr id="10" name="TextBox 9"/>
          <p:cNvSpPr txBox="1"/>
          <p:nvPr/>
        </p:nvSpPr>
        <p:spPr>
          <a:xfrm>
            <a:off x="3357562" y="4858351"/>
            <a:ext cx="6936619" cy="954107"/>
          </a:xfrm>
          <a:prstGeom prst="rect">
            <a:avLst/>
          </a:prstGeom>
          <a:noFill/>
        </p:spPr>
        <p:txBody>
          <a:bodyPr wrap="square" rtlCol="0">
            <a:spAutoFit/>
          </a:bodyPr>
          <a:lstStyle/>
          <a:p>
            <a:r>
              <a:rPr lang="en-US" sz="2800"/>
              <a:t>Technical and analytical challenges making visualization of data difficult</a:t>
            </a:r>
            <a:r>
              <a:rPr lang="en-US" sz="2800" smtClean="0"/>
              <a:t>.</a:t>
            </a:r>
            <a:endParaRPr lang="en-US" sz="2800"/>
          </a:p>
        </p:txBody>
      </p:sp>
    </p:spTree>
    <p:extLst>
      <p:ext uri="{BB962C8B-B14F-4D97-AF65-F5344CB8AC3E}">
        <p14:creationId xmlns:p14="http://schemas.microsoft.com/office/powerpoint/2010/main" val="587391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Visualization of EEG Data</a:t>
            </a:r>
            <a:endParaRPr lang="en-US" dirty="0"/>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6793" r="4956"/>
          <a:stretch/>
        </p:blipFill>
        <p:spPr>
          <a:xfrm>
            <a:off x="8080982" y="2462049"/>
            <a:ext cx="3554121" cy="2735593"/>
          </a:xfrm>
          <a:prstGeom prst="rect">
            <a:avLst/>
          </a:prstGeom>
        </p:spPr>
      </p:pic>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l="6793" r="4956"/>
          <a:stretch/>
        </p:blipFill>
        <p:spPr>
          <a:xfrm>
            <a:off x="4427319" y="2462049"/>
            <a:ext cx="3554121" cy="2735593"/>
          </a:xfrm>
          <a:prstGeom prst="rect">
            <a:avLst/>
          </a:prstGeom>
        </p:spPr>
      </p:pic>
      <p:sp>
        <p:nvSpPr>
          <p:cNvPr id="21" name="TextBox 20"/>
          <p:cNvSpPr txBox="1"/>
          <p:nvPr/>
        </p:nvSpPr>
        <p:spPr>
          <a:xfrm>
            <a:off x="726989" y="5471580"/>
            <a:ext cx="10954782" cy="400110"/>
          </a:xfrm>
          <a:prstGeom prst="rect">
            <a:avLst/>
          </a:prstGeom>
          <a:noFill/>
        </p:spPr>
        <p:txBody>
          <a:bodyPr wrap="square" rtlCol="0">
            <a:spAutoFit/>
          </a:bodyPr>
          <a:lstStyle/>
          <a:p>
            <a:pPr algn="ctr"/>
            <a:r>
              <a:rPr lang="en-US" sz="2000" dirty="0" smtClean="0"/>
              <a:t>Progress of EEG data visualization of activity from the first electrode contact</a:t>
            </a:r>
            <a:endParaRPr lang="en-US" sz="20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319" y="2462049"/>
            <a:ext cx="3647458" cy="2735593"/>
          </a:xfrm>
          <a:prstGeom prst="rect">
            <a:avLst/>
          </a:prstGeom>
        </p:spPr>
      </p:pic>
    </p:spTree>
    <p:extLst>
      <p:ext uri="{BB962C8B-B14F-4D97-AF65-F5344CB8AC3E}">
        <p14:creationId xmlns:p14="http://schemas.microsoft.com/office/powerpoint/2010/main" val="590069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Visualization of EEG Data</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608" r="4490" b="2806"/>
          <a:stretch/>
        </p:blipFill>
        <p:spPr>
          <a:xfrm>
            <a:off x="680321" y="4385058"/>
            <a:ext cx="3095052" cy="2298464"/>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6783" r="4893" b="2690"/>
          <a:stretch/>
        </p:blipFill>
        <p:spPr>
          <a:xfrm>
            <a:off x="3939725" y="4385058"/>
            <a:ext cx="3095052" cy="2316239"/>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6293" r="4493" b="2367"/>
          <a:stretch/>
        </p:blipFill>
        <p:spPr>
          <a:xfrm>
            <a:off x="7199129" y="4385057"/>
            <a:ext cx="3095052" cy="2300755"/>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321" y="2186459"/>
            <a:ext cx="3095052" cy="2058131"/>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39725" y="2186459"/>
            <a:ext cx="3095052" cy="2058131"/>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99129" y="2186459"/>
            <a:ext cx="3095052" cy="2058131"/>
          </a:xfrm>
          <a:prstGeom prst="rect">
            <a:avLst/>
          </a:prstGeom>
        </p:spPr>
      </p:pic>
    </p:spTree>
    <p:extLst>
      <p:ext uri="{BB962C8B-B14F-4D97-AF65-F5344CB8AC3E}">
        <p14:creationId xmlns:p14="http://schemas.microsoft.com/office/powerpoint/2010/main" val="1648314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Spectrograms</a:t>
            </a:r>
            <a:endParaRPr lang="en-US" dirty="0"/>
          </a:p>
        </p:txBody>
      </p:sp>
      <p:sp>
        <p:nvSpPr>
          <p:cNvPr id="3" name="Content Placeholder 2"/>
          <p:cNvSpPr>
            <a:spLocks noGrp="1"/>
          </p:cNvSpPr>
          <p:nvPr>
            <p:ph idx="1"/>
          </p:nvPr>
        </p:nvSpPr>
        <p:spPr/>
        <p:txBody>
          <a:bodyPr>
            <a:normAutofit lnSpcReduction="10000"/>
          </a:bodyPr>
          <a:lstStyle/>
          <a:p>
            <a:pPr>
              <a:spcAft>
                <a:spcPts val="1200"/>
              </a:spcAft>
            </a:pPr>
            <a:r>
              <a:rPr lang="en-US" sz="2800" b="1" dirty="0" smtClean="0"/>
              <a:t>Spectrogram(</a:t>
            </a:r>
            <a:r>
              <a:rPr lang="en-US" sz="2800" b="1" dirty="0" err="1" smtClean="0"/>
              <a:t>x,window,noverlap,nfft</a:t>
            </a:r>
            <a:r>
              <a:rPr lang="en-US" sz="2800" b="1" dirty="0" smtClean="0"/>
              <a:t>)</a:t>
            </a:r>
          </a:p>
          <a:p>
            <a:pPr lvl="1">
              <a:spcAft>
                <a:spcPts val="1200"/>
              </a:spcAft>
            </a:pPr>
            <a:r>
              <a:rPr lang="en-US" sz="2400" dirty="0" smtClean="0"/>
              <a:t>X </a:t>
            </a:r>
            <a:r>
              <a:rPr lang="en-US" sz="2400" dirty="0" smtClean="0">
                <a:sym typeface="Wingdings"/>
              </a:rPr>
              <a:t> x = test(1,:);</a:t>
            </a:r>
          </a:p>
          <a:p>
            <a:pPr lvl="1">
              <a:spcAft>
                <a:spcPts val="1200"/>
              </a:spcAft>
            </a:pPr>
            <a:r>
              <a:rPr lang="en-US" sz="2400" dirty="0" smtClean="0">
                <a:sym typeface="Wingdings"/>
              </a:rPr>
              <a:t>window  w = hamming(L);</a:t>
            </a:r>
          </a:p>
          <a:p>
            <a:pPr lvl="1">
              <a:spcAft>
                <a:spcPts val="1200"/>
              </a:spcAft>
            </a:pPr>
            <a:r>
              <a:rPr lang="en-US" sz="2400" dirty="0" err="1">
                <a:sym typeface="Wingdings"/>
              </a:rPr>
              <a:t>n</a:t>
            </a:r>
            <a:r>
              <a:rPr lang="en-US" sz="2400" dirty="0" err="1" smtClean="0">
                <a:sym typeface="Wingdings"/>
              </a:rPr>
              <a:t>overlap</a:t>
            </a:r>
            <a:r>
              <a:rPr lang="en-US" sz="2400" dirty="0" smtClean="0">
                <a:sym typeface="Wingdings"/>
              </a:rPr>
              <a:t>  </a:t>
            </a:r>
            <a:r>
              <a:rPr lang="en-US" sz="2400" dirty="0" err="1" smtClean="0">
                <a:sym typeface="Wingdings"/>
              </a:rPr>
              <a:t>noverlap</a:t>
            </a:r>
            <a:r>
              <a:rPr lang="en-US" sz="2400" dirty="0" smtClean="0">
                <a:sym typeface="Wingdings"/>
              </a:rPr>
              <a:t> = [L/2];</a:t>
            </a:r>
          </a:p>
          <a:p>
            <a:pPr lvl="1">
              <a:spcAft>
                <a:spcPts val="1200"/>
              </a:spcAft>
            </a:pPr>
            <a:r>
              <a:rPr lang="en-US" sz="2400" dirty="0" err="1">
                <a:sym typeface="Wingdings"/>
              </a:rPr>
              <a:t>n</a:t>
            </a:r>
            <a:r>
              <a:rPr lang="en-US" sz="2400" dirty="0" err="1" smtClean="0">
                <a:sym typeface="Wingdings"/>
              </a:rPr>
              <a:t>fft</a:t>
            </a:r>
            <a:r>
              <a:rPr lang="en-US" sz="2400" dirty="0" smtClean="0">
                <a:sym typeface="Wingdings"/>
              </a:rPr>
              <a:t>  p = log2(L)</a:t>
            </a:r>
            <a:endParaRPr lang="en-US" dirty="0">
              <a:sym typeface="Wingdings"/>
            </a:endParaRPr>
          </a:p>
          <a:p>
            <a:pPr marL="1371600" lvl="3" indent="0">
              <a:spcAft>
                <a:spcPts val="1200"/>
              </a:spcAft>
              <a:buNone/>
            </a:pPr>
            <a:r>
              <a:rPr lang="en-US" sz="2400" dirty="0">
                <a:sym typeface="Wingdings"/>
              </a:rPr>
              <a:t> </a:t>
            </a:r>
            <a:r>
              <a:rPr lang="en-US" sz="2400" dirty="0" smtClean="0">
                <a:sym typeface="Wingdings"/>
              </a:rPr>
              <a:t>  </a:t>
            </a:r>
            <a:r>
              <a:rPr lang="en-US" sz="2400" dirty="0" smtClean="0">
                <a:sym typeface="Wingdings"/>
              </a:rPr>
              <a:t>Max(256,2^p)</a:t>
            </a:r>
            <a:endParaRPr lang="en-US" sz="2400" dirty="0" smtClean="0">
              <a:sym typeface="Wingdings"/>
            </a:endParaRPr>
          </a:p>
          <a:p>
            <a:pPr>
              <a:spcAft>
                <a:spcPts val="1200"/>
              </a:spcAft>
            </a:pPr>
            <a:r>
              <a:rPr lang="en-US" sz="2800" dirty="0" smtClean="0">
                <a:sym typeface="Wingdings"/>
              </a:rPr>
              <a:t>Spectrogram(x,250,100,250)</a:t>
            </a:r>
          </a:p>
        </p:txBody>
      </p:sp>
      <p:pic>
        <p:nvPicPr>
          <p:cNvPr id="4" name="Picture 3"/>
          <p:cNvPicPr>
            <a:picLocks noChangeAspect="1"/>
          </p:cNvPicPr>
          <p:nvPr/>
        </p:nvPicPr>
        <p:blipFill rotWithShape="1">
          <a:blip r:embed="rId3"/>
          <a:srcRect t="1" b="22605"/>
          <a:stretch/>
        </p:blipFill>
        <p:spPr>
          <a:xfrm>
            <a:off x="7452866" y="3229032"/>
            <a:ext cx="2841316" cy="2199002"/>
          </a:xfrm>
          <a:prstGeom prst="rect">
            <a:avLst/>
          </a:prstGeom>
        </p:spPr>
      </p:pic>
    </p:spTree>
    <p:extLst>
      <p:ext uri="{BB962C8B-B14F-4D97-AF65-F5344CB8AC3E}">
        <p14:creationId xmlns:p14="http://schemas.microsoft.com/office/powerpoint/2010/main" val="1424929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680321" y="2336873"/>
            <a:ext cx="7859522" cy="3599316"/>
          </a:xfrm>
        </p:spPr>
        <p:txBody>
          <a:bodyPr>
            <a:normAutofit/>
          </a:bodyPr>
          <a:lstStyle/>
          <a:p>
            <a:pPr>
              <a:spcAft>
                <a:spcPts val="1200"/>
              </a:spcAft>
            </a:pPr>
            <a:r>
              <a:rPr lang="en-US" sz="3200" dirty="0" smtClean="0"/>
              <a:t>Further analysis and testing is required.</a:t>
            </a:r>
          </a:p>
          <a:p>
            <a:pPr>
              <a:spcAft>
                <a:spcPts val="1200"/>
              </a:spcAft>
            </a:pPr>
            <a:r>
              <a:rPr lang="en-US" sz="3200" dirty="0" smtClean="0"/>
              <a:t>Great learning opportunity!</a:t>
            </a:r>
          </a:p>
          <a:p>
            <a:pPr lvl="1">
              <a:spcAft>
                <a:spcPts val="1200"/>
              </a:spcAft>
            </a:pPr>
            <a:r>
              <a:rPr lang="en-US" sz="2800" dirty="0" smtClean="0"/>
              <a:t>Experience with new software</a:t>
            </a:r>
          </a:p>
          <a:p>
            <a:pPr lvl="1">
              <a:spcAft>
                <a:spcPts val="1200"/>
              </a:spcAft>
            </a:pPr>
            <a:r>
              <a:rPr lang="en-US" sz="2800" dirty="0" smtClean="0"/>
              <a:t>Significance of big data in this study</a:t>
            </a:r>
          </a:p>
          <a:p>
            <a:pPr lvl="1">
              <a:spcAft>
                <a:spcPts val="1200"/>
              </a:spcAft>
            </a:pPr>
            <a:r>
              <a:rPr lang="en-US" sz="2800" dirty="0" smtClean="0"/>
              <a:t>Further experience in research</a:t>
            </a:r>
          </a:p>
        </p:txBody>
      </p:sp>
      <p:pic>
        <p:nvPicPr>
          <p:cNvPr id="5" name="Picture 4"/>
          <p:cNvPicPr>
            <a:picLocks noChangeAspect="1"/>
          </p:cNvPicPr>
          <p:nvPr/>
        </p:nvPicPr>
        <p:blipFill>
          <a:blip r:embed="rId3"/>
          <a:stretch>
            <a:fillRect/>
          </a:stretch>
        </p:blipFill>
        <p:spPr>
          <a:xfrm>
            <a:off x="8046136" y="3046365"/>
            <a:ext cx="2130272" cy="2180331"/>
          </a:xfrm>
          <a:prstGeom prst="rect">
            <a:avLst/>
          </a:prstGeom>
        </p:spPr>
      </p:pic>
    </p:spTree>
    <p:extLst>
      <p:ext uri="{BB962C8B-B14F-4D97-AF65-F5344CB8AC3E}">
        <p14:creationId xmlns:p14="http://schemas.microsoft.com/office/powerpoint/2010/main" val="1828146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lstStyle/>
          <a:p>
            <a:r>
              <a:rPr lang="en-US" dirty="0" smtClean="0"/>
              <a:t>Dr. Dominique Duncan</a:t>
            </a:r>
          </a:p>
          <a:p>
            <a:r>
              <a:rPr lang="en-US" dirty="0" smtClean="0"/>
              <a:t>Dr. Jack Van Horn</a:t>
            </a:r>
          </a:p>
          <a:p>
            <a:r>
              <a:rPr lang="en-US" dirty="0" smtClean="0"/>
              <a:t>BD2K and BD3-REAP programs</a:t>
            </a:r>
            <a:endParaRPr lang="en-US" dirty="0"/>
          </a:p>
        </p:txBody>
      </p:sp>
    </p:spTree>
    <p:extLst>
      <p:ext uri="{BB962C8B-B14F-4D97-AF65-F5344CB8AC3E}">
        <p14:creationId xmlns:p14="http://schemas.microsoft.com/office/powerpoint/2010/main" val="1084662702"/>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7236</TotalTime>
  <Words>1248</Words>
  <Application>Microsoft Macintosh PowerPoint</Application>
  <PresentationFormat>Widescreen</PresentationFormat>
  <Paragraphs>107</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Calibri</vt:lpstr>
      <vt:lpstr>Century Gothic</vt:lpstr>
      <vt:lpstr>Mangal</vt:lpstr>
      <vt:lpstr>Wingdings</vt:lpstr>
      <vt:lpstr>Arial</vt:lpstr>
      <vt:lpstr>Berlin</vt:lpstr>
      <vt:lpstr>Using Big Data to Study Post-traumatic Epilepsy</vt:lpstr>
      <vt:lpstr>Epilepsy Bioinformatics Study for Antiepileptogenic Therapy (EpiBioS4Rx)</vt:lpstr>
      <vt:lpstr>Epilepsy Bioinformatics Study for Antiepileptogenic Therapy (EpiBioS4Rx)</vt:lpstr>
      <vt:lpstr>Big Data Challenges</vt:lpstr>
      <vt:lpstr>Visualization of EEG Data</vt:lpstr>
      <vt:lpstr>Visualization of EEG Data</vt:lpstr>
      <vt:lpstr>Calculating Spectrograms</vt:lpstr>
      <vt:lpstr>Conclusion</vt:lpstr>
      <vt:lpstr>Acknowledgments</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Galilea Patricio</dc:creator>
  <cp:lastModifiedBy>Galilea Patricio</cp:lastModifiedBy>
  <cp:revision>134</cp:revision>
  <dcterms:created xsi:type="dcterms:W3CDTF">2017-06-15T16:43:38Z</dcterms:created>
  <dcterms:modified xsi:type="dcterms:W3CDTF">2017-07-27T03:59:12Z</dcterms:modified>
</cp:coreProperties>
</file>