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7.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9" r:id="rId1"/>
  </p:sldMasterIdLst>
  <p:notesMasterIdLst>
    <p:notesMasterId r:id="rId16"/>
  </p:notesMasterIdLst>
  <p:sldIdLst>
    <p:sldId id="256" r:id="rId2"/>
    <p:sldId id="257" r:id="rId3"/>
    <p:sldId id="258" r:id="rId4"/>
    <p:sldId id="259" r:id="rId5"/>
    <p:sldId id="261" r:id="rId6"/>
    <p:sldId id="265" r:id="rId7"/>
    <p:sldId id="263" r:id="rId8"/>
    <p:sldId id="262" r:id="rId9"/>
    <p:sldId id="264" r:id="rId10"/>
    <p:sldId id="266" r:id="rId11"/>
    <p:sldId id="270" r:id="rId12"/>
    <p:sldId id="268" r:id="rId13"/>
    <p:sldId id="269" r:id="rId14"/>
    <p:sldId id="267"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588" autoAdjust="0"/>
    <p:restoredTop sz="94280" autoAdjust="0"/>
  </p:normalViewPr>
  <p:slideViewPr>
    <p:cSldViewPr snapToGrid="0">
      <p:cViewPr varScale="1">
        <p:scale>
          <a:sx n="68" d="100"/>
          <a:sy n="68" d="100"/>
        </p:scale>
        <p:origin x="120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C:\Users\Stephen%20G\Documents\USC\APA%20Table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Stephen%20G\Documents\USC\APA%20Table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Stephen%20G\Documents\USC\APA%20Table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Stephen%20G\Documents\USC\APA%20Tables.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cap="none" spc="0" normalizeH="0" baseline="0">
                <a:solidFill>
                  <a:schemeClr val="tx1">
                    <a:lumMod val="65000"/>
                    <a:lumOff val="35000"/>
                  </a:schemeClr>
                </a:solidFill>
                <a:latin typeface="+mj-lt"/>
                <a:ea typeface="+mj-ea"/>
                <a:cs typeface="+mj-cs"/>
              </a:defRPr>
            </a:pPr>
            <a:r>
              <a:rPr lang="en-US" b="1" dirty="0">
                <a:latin typeface="Arial" panose="020B0604020202020204" pitchFamily="34" charset="0"/>
                <a:cs typeface="Arial" panose="020B0604020202020204" pitchFamily="34" charset="0"/>
              </a:rPr>
              <a:t>Controlling for Age</a:t>
            </a:r>
          </a:p>
        </c:rich>
      </c:tx>
      <c:layout>
        <c:manualLayout>
          <c:xMode val="edge"/>
          <c:yMode val="edge"/>
          <c:x val="0.36544112221636466"/>
          <c:y val="0"/>
        </c:manualLayout>
      </c:layout>
      <c:overlay val="0"/>
      <c:spPr>
        <a:noFill/>
        <a:ln>
          <a:noFill/>
        </a:ln>
        <a:effectLst/>
      </c:spPr>
      <c:txPr>
        <a:bodyPr rot="0" spcFirstLastPara="1" vertOverflow="ellipsis" vert="horz" wrap="square" anchor="ctr" anchorCtr="1"/>
        <a:lstStyle/>
        <a:p>
          <a:pPr>
            <a:defRPr sz="2000" b="0" i="0" u="none" strike="noStrike" kern="1200" cap="none" spc="0" normalizeH="0" baseline="0">
              <a:solidFill>
                <a:schemeClr val="tx1">
                  <a:lumMod val="65000"/>
                  <a:lumOff val="35000"/>
                </a:schemeClr>
              </a:solidFill>
              <a:latin typeface="+mj-lt"/>
              <a:ea typeface="+mj-ea"/>
              <a:cs typeface="+mj-cs"/>
            </a:defRPr>
          </a:pPr>
          <a:endParaRPr lang="en-US"/>
        </a:p>
      </c:txPr>
    </c:title>
    <c:autoTitleDeleted val="0"/>
    <c:plotArea>
      <c:layout/>
      <c:barChart>
        <c:barDir val="col"/>
        <c:grouping val="clustered"/>
        <c:varyColors val="0"/>
        <c:ser>
          <c:idx val="0"/>
          <c:order val="0"/>
          <c:tx>
            <c:v>Control</c:v>
          </c:tx>
          <c:spPr>
            <a:solidFill>
              <a:schemeClr val="accent2"/>
            </a:solidFill>
            <a:ln>
              <a:noFill/>
            </a:ln>
            <a:effectLst/>
          </c:spPr>
          <c:invertIfNegative val="0"/>
          <c:cat>
            <c:strRef>
              <c:f>Sheet1!$A$19:$A$27</c:f>
              <c:strCache>
                <c:ptCount val="9"/>
                <c:pt idx="0">
                  <c:v>Inhibit</c:v>
                </c:pt>
                <c:pt idx="1">
                  <c:v>Shift</c:v>
                </c:pt>
                <c:pt idx="2">
                  <c:v>Emotional Control</c:v>
                </c:pt>
                <c:pt idx="3">
                  <c:v>Initiate</c:v>
                </c:pt>
                <c:pt idx="4">
                  <c:v>Working Memory</c:v>
                </c:pt>
                <c:pt idx="5">
                  <c:v>Social Problems</c:v>
                </c:pt>
                <c:pt idx="6">
                  <c:v>Attention Problems</c:v>
                </c:pt>
                <c:pt idx="7">
                  <c:v>Attention Deficite</c:v>
                </c:pt>
                <c:pt idx="8">
                  <c:v>Socialization </c:v>
                </c:pt>
              </c:strCache>
            </c:strRef>
          </c:cat>
          <c:val>
            <c:numRef>
              <c:f>Sheet1!$E$19:$E$27</c:f>
              <c:numCache>
                <c:formatCode>General</c:formatCode>
                <c:ptCount val="9"/>
                <c:pt idx="0">
                  <c:v>49.08</c:v>
                </c:pt>
                <c:pt idx="1">
                  <c:v>47.58</c:v>
                </c:pt>
                <c:pt idx="2">
                  <c:v>43.92</c:v>
                </c:pt>
                <c:pt idx="3">
                  <c:v>47.83</c:v>
                </c:pt>
                <c:pt idx="4">
                  <c:v>48.25</c:v>
                </c:pt>
                <c:pt idx="5">
                  <c:v>52</c:v>
                </c:pt>
                <c:pt idx="6">
                  <c:v>54.08</c:v>
                </c:pt>
                <c:pt idx="7">
                  <c:v>53.17</c:v>
                </c:pt>
                <c:pt idx="8">
                  <c:v>111.29</c:v>
                </c:pt>
              </c:numCache>
            </c:numRef>
          </c:val>
          <c:extLst>
            <c:ext xmlns:c16="http://schemas.microsoft.com/office/drawing/2014/chart" uri="{C3380CC4-5D6E-409C-BE32-E72D297353CC}">
              <c16:uniqueId val="{00000000-65B9-4FCB-A9C0-0E7252760EC8}"/>
            </c:ext>
          </c:extLst>
        </c:ser>
        <c:ser>
          <c:idx val="1"/>
          <c:order val="1"/>
          <c:tx>
            <c:v>Dyslexia</c:v>
          </c:tx>
          <c:spPr>
            <a:solidFill>
              <a:schemeClr val="accent1"/>
            </a:solidFill>
            <a:ln>
              <a:noFill/>
            </a:ln>
            <a:effectLst/>
          </c:spPr>
          <c:invertIfNegative val="0"/>
          <c:val>
            <c:numRef>
              <c:f>Sheet1!$G$19:$G$27</c:f>
              <c:numCache>
                <c:formatCode>General</c:formatCode>
                <c:ptCount val="9"/>
                <c:pt idx="0">
                  <c:v>47.5</c:v>
                </c:pt>
                <c:pt idx="1">
                  <c:v>54.25</c:v>
                </c:pt>
                <c:pt idx="2">
                  <c:v>47.58</c:v>
                </c:pt>
                <c:pt idx="3">
                  <c:v>55.83</c:v>
                </c:pt>
                <c:pt idx="4">
                  <c:v>63</c:v>
                </c:pt>
                <c:pt idx="5">
                  <c:v>56.67</c:v>
                </c:pt>
                <c:pt idx="6">
                  <c:v>60.5</c:v>
                </c:pt>
                <c:pt idx="7">
                  <c:v>56.08</c:v>
                </c:pt>
                <c:pt idx="8">
                  <c:v>105.71</c:v>
                </c:pt>
              </c:numCache>
            </c:numRef>
          </c:val>
          <c:extLst>
            <c:ext xmlns:c16="http://schemas.microsoft.com/office/drawing/2014/chart" uri="{C3380CC4-5D6E-409C-BE32-E72D297353CC}">
              <c16:uniqueId val="{00000001-65B9-4FCB-A9C0-0E7252760EC8}"/>
            </c:ext>
          </c:extLst>
        </c:ser>
        <c:dLbls>
          <c:showLegendKey val="0"/>
          <c:showVal val="0"/>
          <c:showCatName val="0"/>
          <c:showSerName val="0"/>
          <c:showPercent val="0"/>
          <c:showBubbleSize val="0"/>
        </c:dLbls>
        <c:gapWidth val="199"/>
        <c:axId val="335488064"/>
        <c:axId val="335484456"/>
      </c:barChart>
      <c:catAx>
        <c:axId val="335488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cap="none" spc="0" normalizeH="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335484456"/>
        <c:crosses val="autoZero"/>
        <c:auto val="1"/>
        <c:lblAlgn val="ctr"/>
        <c:lblOffset val="100"/>
        <c:noMultiLvlLbl val="0"/>
      </c:catAx>
      <c:valAx>
        <c:axId val="33548445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900" b="0" i="0" u="none" strike="noStrike" kern="1200" cap="all" baseline="0">
                    <a:solidFill>
                      <a:schemeClr val="tx1">
                        <a:lumMod val="65000"/>
                        <a:lumOff val="35000"/>
                      </a:schemeClr>
                    </a:solidFill>
                    <a:latin typeface="+mn-lt"/>
                    <a:ea typeface="+mn-ea"/>
                    <a:cs typeface="+mn-cs"/>
                  </a:defRPr>
                </a:pPr>
                <a:r>
                  <a:rPr lang="en-US" b="1" dirty="0">
                    <a:latin typeface="Arial" panose="020B0604020202020204" pitchFamily="34" charset="0"/>
                    <a:cs typeface="Arial" panose="020B0604020202020204" pitchFamily="34" charset="0"/>
                  </a:rPr>
                  <a:t>Group means</a:t>
                </a:r>
              </a:p>
            </c:rich>
          </c:tx>
          <c:overlay val="0"/>
          <c:spPr>
            <a:noFill/>
            <a:ln>
              <a:noFill/>
            </a:ln>
            <a:effectLst/>
          </c:spPr>
          <c:txPr>
            <a:bodyPr rot="-5400000" spcFirstLastPara="1" vertOverflow="ellipsis" vert="horz" wrap="square" anchor="ctr" anchorCtr="1"/>
            <a:lstStyle/>
            <a:p>
              <a:pPr>
                <a:defRPr sz="900" b="0" i="0" u="none" strike="noStrike" kern="1200" cap="all"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3548806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cap="none" spc="0" normalizeH="0" baseline="0">
                <a:solidFill>
                  <a:schemeClr val="tx1">
                    <a:lumMod val="65000"/>
                    <a:lumOff val="35000"/>
                  </a:schemeClr>
                </a:solidFill>
                <a:latin typeface="+mj-lt"/>
                <a:ea typeface="+mj-ea"/>
                <a:cs typeface="+mj-cs"/>
              </a:defRPr>
            </a:pPr>
            <a:r>
              <a:rPr lang="en-US" b="1" dirty="0">
                <a:latin typeface="Arial" panose="020B0604020202020204" pitchFamily="34" charset="0"/>
                <a:cs typeface="Arial" panose="020B0604020202020204" pitchFamily="34" charset="0"/>
              </a:rPr>
              <a:t>Controlling for Age</a:t>
            </a:r>
          </a:p>
        </c:rich>
      </c:tx>
      <c:layout>
        <c:manualLayout>
          <c:xMode val="edge"/>
          <c:yMode val="edge"/>
          <c:x val="0.36544112221636466"/>
          <c:y val="0"/>
        </c:manualLayout>
      </c:layout>
      <c:overlay val="0"/>
      <c:spPr>
        <a:noFill/>
        <a:ln>
          <a:noFill/>
        </a:ln>
        <a:effectLst/>
      </c:spPr>
      <c:txPr>
        <a:bodyPr rot="0" spcFirstLastPara="1" vertOverflow="ellipsis" vert="horz" wrap="square" anchor="ctr" anchorCtr="1"/>
        <a:lstStyle/>
        <a:p>
          <a:pPr>
            <a:defRPr sz="2000" b="0" i="0" u="none" strike="noStrike" kern="1200" cap="none" spc="0" normalizeH="0" baseline="0">
              <a:solidFill>
                <a:schemeClr val="tx1">
                  <a:lumMod val="65000"/>
                  <a:lumOff val="35000"/>
                </a:schemeClr>
              </a:solidFill>
              <a:latin typeface="+mj-lt"/>
              <a:ea typeface="+mj-ea"/>
              <a:cs typeface="+mj-cs"/>
            </a:defRPr>
          </a:pPr>
          <a:endParaRPr lang="en-US"/>
        </a:p>
      </c:txPr>
    </c:title>
    <c:autoTitleDeleted val="0"/>
    <c:plotArea>
      <c:layout/>
      <c:barChart>
        <c:barDir val="col"/>
        <c:grouping val="clustered"/>
        <c:varyColors val="0"/>
        <c:ser>
          <c:idx val="0"/>
          <c:order val="0"/>
          <c:tx>
            <c:v>Control</c:v>
          </c:tx>
          <c:spPr>
            <a:solidFill>
              <a:schemeClr val="accent2"/>
            </a:solidFill>
            <a:ln>
              <a:noFill/>
            </a:ln>
            <a:effectLst/>
          </c:spPr>
          <c:invertIfNegative val="0"/>
          <c:cat>
            <c:strRef>
              <c:f>Sheet1!$A$19:$A$27</c:f>
              <c:strCache>
                <c:ptCount val="9"/>
                <c:pt idx="0">
                  <c:v>Inhibit</c:v>
                </c:pt>
                <c:pt idx="1">
                  <c:v>Shift</c:v>
                </c:pt>
                <c:pt idx="2">
                  <c:v>Emotional Control</c:v>
                </c:pt>
                <c:pt idx="3">
                  <c:v>Initiate</c:v>
                </c:pt>
                <c:pt idx="4">
                  <c:v>Working Memory</c:v>
                </c:pt>
                <c:pt idx="5">
                  <c:v>Social Problems</c:v>
                </c:pt>
                <c:pt idx="6">
                  <c:v>Attention Problems</c:v>
                </c:pt>
                <c:pt idx="7">
                  <c:v>Attention Deficite</c:v>
                </c:pt>
                <c:pt idx="8">
                  <c:v>Socialization </c:v>
                </c:pt>
              </c:strCache>
            </c:strRef>
          </c:cat>
          <c:val>
            <c:numRef>
              <c:f>Sheet1!$E$19:$E$26</c:f>
              <c:numCache>
                <c:formatCode>General</c:formatCode>
                <c:ptCount val="8"/>
                <c:pt idx="0">
                  <c:v>49.08</c:v>
                </c:pt>
                <c:pt idx="1">
                  <c:v>47.58</c:v>
                </c:pt>
                <c:pt idx="2">
                  <c:v>43.92</c:v>
                </c:pt>
                <c:pt idx="3">
                  <c:v>47.83</c:v>
                </c:pt>
                <c:pt idx="4">
                  <c:v>48.25</c:v>
                </c:pt>
                <c:pt idx="5">
                  <c:v>52</c:v>
                </c:pt>
                <c:pt idx="6">
                  <c:v>54.08</c:v>
                </c:pt>
                <c:pt idx="7">
                  <c:v>53.17</c:v>
                </c:pt>
              </c:numCache>
            </c:numRef>
          </c:val>
          <c:extLst>
            <c:ext xmlns:c16="http://schemas.microsoft.com/office/drawing/2014/chart" uri="{C3380CC4-5D6E-409C-BE32-E72D297353CC}">
              <c16:uniqueId val="{00000000-96E1-4494-BFE9-7387BB4177A6}"/>
            </c:ext>
          </c:extLst>
        </c:ser>
        <c:ser>
          <c:idx val="1"/>
          <c:order val="1"/>
          <c:tx>
            <c:v>Dyslexia</c:v>
          </c:tx>
          <c:spPr>
            <a:solidFill>
              <a:schemeClr val="accent1"/>
            </a:solidFill>
            <a:ln>
              <a:noFill/>
            </a:ln>
            <a:effectLst/>
          </c:spPr>
          <c:invertIfNegative val="0"/>
          <c:val>
            <c:numRef>
              <c:f>Sheet1!$G$19:$G$26</c:f>
              <c:numCache>
                <c:formatCode>General</c:formatCode>
                <c:ptCount val="8"/>
                <c:pt idx="0">
                  <c:v>47.5</c:v>
                </c:pt>
                <c:pt idx="1">
                  <c:v>54.25</c:v>
                </c:pt>
                <c:pt idx="2">
                  <c:v>47.58</c:v>
                </c:pt>
                <c:pt idx="3">
                  <c:v>55.83</c:v>
                </c:pt>
                <c:pt idx="4">
                  <c:v>63</c:v>
                </c:pt>
                <c:pt idx="5">
                  <c:v>56.67</c:v>
                </c:pt>
                <c:pt idx="6">
                  <c:v>60.5</c:v>
                </c:pt>
                <c:pt idx="7">
                  <c:v>56.08</c:v>
                </c:pt>
              </c:numCache>
            </c:numRef>
          </c:val>
          <c:extLst>
            <c:ext xmlns:c16="http://schemas.microsoft.com/office/drawing/2014/chart" uri="{C3380CC4-5D6E-409C-BE32-E72D297353CC}">
              <c16:uniqueId val="{00000001-96E1-4494-BFE9-7387BB4177A6}"/>
            </c:ext>
          </c:extLst>
        </c:ser>
        <c:dLbls>
          <c:showLegendKey val="0"/>
          <c:showVal val="0"/>
          <c:showCatName val="0"/>
          <c:showSerName val="0"/>
          <c:showPercent val="0"/>
          <c:showBubbleSize val="0"/>
        </c:dLbls>
        <c:gapWidth val="199"/>
        <c:axId val="335488064"/>
        <c:axId val="335484456"/>
      </c:barChart>
      <c:catAx>
        <c:axId val="335488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cap="none" spc="0" normalizeH="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335484456"/>
        <c:crosses val="autoZero"/>
        <c:auto val="1"/>
        <c:lblAlgn val="ctr"/>
        <c:lblOffset val="100"/>
        <c:noMultiLvlLbl val="0"/>
      </c:catAx>
      <c:valAx>
        <c:axId val="33548445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900" b="0" i="0" u="none" strike="noStrike" kern="1200" cap="all" baseline="0">
                    <a:solidFill>
                      <a:schemeClr val="tx1">
                        <a:lumMod val="65000"/>
                        <a:lumOff val="35000"/>
                      </a:schemeClr>
                    </a:solidFill>
                    <a:latin typeface="+mn-lt"/>
                    <a:ea typeface="+mn-ea"/>
                    <a:cs typeface="+mn-cs"/>
                  </a:defRPr>
                </a:pPr>
                <a:r>
                  <a:rPr lang="en-US" b="1" dirty="0">
                    <a:latin typeface="Arial" panose="020B0604020202020204" pitchFamily="34" charset="0"/>
                    <a:cs typeface="Arial" panose="020B0604020202020204" pitchFamily="34" charset="0"/>
                  </a:rPr>
                  <a:t>Group means</a:t>
                </a:r>
              </a:p>
            </c:rich>
          </c:tx>
          <c:overlay val="0"/>
          <c:spPr>
            <a:noFill/>
            <a:ln>
              <a:noFill/>
            </a:ln>
            <a:effectLst/>
          </c:spPr>
          <c:txPr>
            <a:bodyPr rot="-5400000" spcFirstLastPara="1" vertOverflow="ellipsis" vert="horz" wrap="square" anchor="ctr" anchorCtr="1"/>
            <a:lstStyle/>
            <a:p>
              <a:pPr>
                <a:defRPr sz="900" b="0" i="0" u="none" strike="noStrike" kern="1200" cap="all"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3548806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cap="none" spc="0" normalizeH="0" baseline="0">
                <a:solidFill>
                  <a:schemeClr val="tx1">
                    <a:lumMod val="65000"/>
                    <a:lumOff val="35000"/>
                  </a:schemeClr>
                </a:solidFill>
                <a:latin typeface="+mj-lt"/>
                <a:ea typeface="+mj-ea"/>
                <a:cs typeface="+mj-cs"/>
              </a:defRPr>
            </a:pPr>
            <a:r>
              <a:rPr lang="en-US" b="1" dirty="0">
                <a:latin typeface="Arial" panose="020B0604020202020204" pitchFamily="34" charset="0"/>
                <a:cs typeface="Arial" panose="020B0604020202020204" pitchFamily="34" charset="0"/>
              </a:rPr>
              <a:t>Controlling</a:t>
            </a:r>
            <a:r>
              <a:rPr lang="en-US" b="1" baseline="0" dirty="0">
                <a:latin typeface="Arial" panose="020B0604020202020204" pitchFamily="34" charset="0"/>
                <a:cs typeface="Arial" panose="020B0604020202020204" pitchFamily="34" charset="0"/>
              </a:rPr>
              <a:t> for Reading Level</a:t>
            </a:r>
            <a:endParaRPr lang="en-US" b="1" dirty="0">
              <a:latin typeface="Arial" panose="020B0604020202020204" pitchFamily="34" charset="0"/>
              <a:cs typeface="Arial" panose="020B0604020202020204" pitchFamily="34" charset="0"/>
            </a:endParaRPr>
          </a:p>
        </c:rich>
      </c:tx>
      <c:overlay val="0"/>
      <c:spPr>
        <a:noFill/>
        <a:ln>
          <a:noFill/>
        </a:ln>
        <a:effectLst/>
      </c:spPr>
      <c:txPr>
        <a:bodyPr rot="0" spcFirstLastPara="1" vertOverflow="ellipsis" vert="horz" wrap="square" anchor="ctr" anchorCtr="1"/>
        <a:lstStyle/>
        <a:p>
          <a:pPr>
            <a:defRPr sz="2000" b="0" i="0" u="none" strike="noStrike" kern="1200" cap="none" spc="0" normalizeH="0" baseline="0">
              <a:solidFill>
                <a:schemeClr val="tx1">
                  <a:lumMod val="65000"/>
                  <a:lumOff val="35000"/>
                </a:schemeClr>
              </a:solidFill>
              <a:latin typeface="+mj-lt"/>
              <a:ea typeface="+mj-ea"/>
              <a:cs typeface="+mj-cs"/>
            </a:defRPr>
          </a:pPr>
          <a:endParaRPr lang="en-US"/>
        </a:p>
      </c:txPr>
    </c:title>
    <c:autoTitleDeleted val="0"/>
    <c:plotArea>
      <c:layout/>
      <c:barChart>
        <c:barDir val="col"/>
        <c:grouping val="clustered"/>
        <c:varyColors val="0"/>
        <c:ser>
          <c:idx val="0"/>
          <c:order val="0"/>
          <c:tx>
            <c:v>Control</c:v>
          </c:tx>
          <c:spPr>
            <a:solidFill>
              <a:schemeClr val="accent2"/>
            </a:solidFill>
            <a:ln>
              <a:noFill/>
            </a:ln>
            <a:effectLst/>
          </c:spPr>
          <c:invertIfNegative val="0"/>
          <c:cat>
            <c:strRef>
              <c:f>Sheet1!$K$19:$K$27</c:f>
              <c:strCache>
                <c:ptCount val="9"/>
                <c:pt idx="0">
                  <c:v>Inhibit</c:v>
                </c:pt>
                <c:pt idx="1">
                  <c:v>Shift</c:v>
                </c:pt>
                <c:pt idx="2">
                  <c:v>Emotional Control</c:v>
                </c:pt>
                <c:pt idx="3">
                  <c:v>Initiate</c:v>
                </c:pt>
                <c:pt idx="4">
                  <c:v>Working Memory</c:v>
                </c:pt>
                <c:pt idx="5">
                  <c:v>Social Problems</c:v>
                </c:pt>
                <c:pt idx="6">
                  <c:v>Attention Problems</c:v>
                </c:pt>
                <c:pt idx="7">
                  <c:v>Attention Deficite</c:v>
                </c:pt>
                <c:pt idx="8">
                  <c:v>Socialization </c:v>
                </c:pt>
              </c:strCache>
            </c:strRef>
          </c:cat>
          <c:val>
            <c:numRef>
              <c:f>Sheet1!$O$19:$O$27</c:f>
              <c:numCache>
                <c:formatCode>General</c:formatCode>
                <c:ptCount val="9"/>
                <c:pt idx="0">
                  <c:v>45.9</c:v>
                </c:pt>
                <c:pt idx="1">
                  <c:v>46.6</c:v>
                </c:pt>
                <c:pt idx="2">
                  <c:v>43.3</c:v>
                </c:pt>
                <c:pt idx="3">
                  <c:v>45.6</c:v>
                </c:pt>
                <c:pt idx="4">
                  <c:v>47.5</c:v>
                </c:pt>
                <c:pt idx="5">
                  <c:v>53.67</c:v>
                </c:pt>
                <c:pt idx="6">
                  <c:v>57</c:v>
                </c:pt>
                <c:pt idx="7">
                  <c:v>52.89</c:v>
                </c:pt>
                <c:pt idx="8">
                  <c:v>118.71</c:v>
                </c:pt>
              </c:numCache>
            </c:numRef>
          </c:val>
          <c:extLst>
            <c:ext xmlns:c16="http://schemas.microsoft.com/office/drawing/2014/chart" uri="{C3380CC4-5D6E-409C-BE32-E72D297353CC}">
              <c16:uniqueId val="{00000000-FFA0-4644-9FDF-436447D5C16D}"/>
            </c:ext>
          </c:extLst>
        </c:ser>
        <c:ser>
          <c:idx val="1"/>
          <c:order val="1"/>
          <c:tx>
            <c:v>Dyslexia</c:v>
          </c:tx>
          <c:spPr>
            <a:solidFill>
              <a:schemeClr val="accent1"/>
            </a:solidFill>
            <a:ln>
              <a:noFill/>
            </a:ln>
            <a:effectLst/>
          </c:spPr>
          <c:invertIfNegative val="0"/>
          <c:val>
            <c:numRef>
              <c:f>Sheet1!$Q$19:$Q$27</c:f>
              <c:numCache>
                <c:formatCode>General</c:formatCode>
                <c:ptCount val="9"/>
                <c:pt idx="0">
                  <c:v>50.4</c:v>
                </c:pt>
                <c:pt idx="1">
                  <c:v>53.2</c:v>
                </c:pt>
                <c:pt idx="2">
                  <c:v>49.7</c:v>
                </c:pt>
                <c:pt idx="3">
                  <c:v>56</c:v>
                </c:pt>
                <c:pt idx="4">
                  <c:v>64.7</c:v>
                </c:pt>
                <c:pt idx="5">
                  <c:v>55.5</c:v>
                </c:pt>
                <c:pt idx="6">
                  <c:v>62.1</c:v>
                </c:pt>
                <c:pt idx="7">
                  <c:v>57.4</c:v>
                </c:pt>
                <c:pt idx="8">
                  <c:v>119.25</c:v>
                </c:pt>
              </c:numCache>
            </c:numRef>
          </c:val>
          <c:extLst>
            <c:ext xmlns:c16="http://schemas.microsoft.com/office/drawing/2014/chart" uri="{C3380CC4-5D6E-409C-BE32-E72D297353CC}">
              <c16:uniqueId val="{00000001-FFA0-4644-9FDF-436447D5C16D}"/>
            </c:ext>
          </c:extLst>
        </c:ser>
        <c:dLbls>
          <c:showLegendKey val="0"/>
          <c:showVal val="0"/>
          <c:showCatName val="0"/>
          <c:showSerName val="0"/>
          <c:showPercent val="0"/>
          <c:showBubbleSize val="0"/>
        </c:dLbls>
        <c:gapWidth val="199"/>
        <c:axId val="403383008"/>
        <c:axId val="403384648"/>
      </c:barChart>
      <c:catAx>
        <c:axId val="4033830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cap="none" spc="0" normalizeH="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403384648"/>
        <c:crosses val="autoZero"/>
        <c:auto val="1"/>
        <c:lblAlgn val="ctr"/>
        <c:lblOffset val="100"/>
        <c:noMultiLvlLbl val="0"/>
      </c:catAx>
      <c:valAx>
        <c:axId val="4033846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900" b="0" i="0" u="none" strike="noStrike" kern="1200" cap="all" baseline="0">
                    <a:solidFill>
                      <a:schemeClr val="tx1">
                        <a:lumMod val="65000"/>
                        <a:lumOff val="35000"/>
                      </a:schemeClr>
                    </a:solidFill>
                    <a:latin typeface="+mn-lt"/>
                    <a:ea typeface="+mn-ea"/>
                    <a:cs typeface="+mn-cs"/>
                  </a:defRPr>
                </a:pPr>
                <a:r>
                  <a:rPr lang="en-US" b="1" dirty="0">
                    <a:latin typeface="Arial" panose="020B0604020202020204" pitchFamily="34" charset="0"/>
                    <a:cs typeface="Arial" panose="020B0604020202020204" pitchFamily="34" charset="0"/>
                  </a:rPr>
                  <a:t>Group means</a:t>
                </a:r>
              </a:p>
            </c:rich>
          </c:tx>
          <c:overlay val="0"/>
          <c:spPr>
            <a:noFill/>
            <a:ln>
              <a:noFill/>
            </a:ln>
            <a:effectLst/>
          </c:spPr>
          <c:txPr>
            <a:bodyPr rot="-5400000" spcFirstLastPara="1" vertOverflow="ellipsis" vert="horz" wrap="square" anchor="ctr" anchorCtr="1"/>
            <a:lstStyle/>
            <a:p>
              <a:pPr>
                <a:defRPr sz="900" b="0" i="0" u="none" strike="noStrike" kern="1200" cap="all"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0338300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cap="none" spc="0" normalizeH="0" baseline="0">
                <a:solidFill>
                  <a:schemeClr val="tx1">
                    <a:lumMod val="65000"/>
                    <a:lumOff val="35000"/>
                  </a:schemeClr>
                </a:solidFill>
                <a:latin typeface="+mj-lt"/>
                <a:ea typeface="+mj-ea"/>
                <a:cs typeface="+mj-cs"/>
              </a:defRPr>
            </a:pPr>
            <a:r>
              <a:rPr lang="en-US" b="1" dirty="0">
                <a:latin typeface="Arial" panose="020B0604020202020204" pitchFamily="34" charset="0"/>
                <a:cs typeface="Arial" panose="020B0604020202020204" pitchFamily="34" charset="0"/>
              </a:rPr>
              <a:t>Controlling</a:t>
            </a:r>
            <a:r>
              <a:rPr lang="en-US" b="1" baseline="0" dirty="0">
                <a:latin typeface="Arial" panose="020B0604020202020204" pitchFamily="34" charset="0"/>
                <a:cs typeface="Arial" panose="020B0604020202020204" pitchFamily="34" charset="0"/>
              </a:rPr>
              <a:t> for Reading Level</a:t>
            </a:r>
            <a:endParaRPr lang="en-US" b="1" dirty="0">
              <a:latin typeface="Arial" panose="020B0604020202020204" pitchFamily="34" charset="0"/>
              <a:cs typeface="Arial" panose="020B0604020202020204" pitchFamily="34" charset="0"/>
            </a:endParaRPr>
          </a:p>
        </c:rich>
      </c:tx>
      <c:overlay val="0"/>
      <c:spPr>
        <a:noFill/>
        <a:ln>
          <a:noFill/>
        </a:ln>
        <a:effectLst/>
      </c:spPr>
      <c:txPr>
        <a:bodyPr rot="0" spcFirstLastPara="1" vertOverflow="ellipsis" vert="horz" wrap="square" anchor="ctr" anchorCtr="1"/>
        <a:lstStyle/>
        <a:p>
          <a:pPr>
            <a:defRPr sz="2000" b="0" i="0" u="none" strike="noStrike" kern="1200" cap="none" spc="0" normalizeH="0" baseline="0">
              <a:solidFill>
                <a:schemeClr val="tx1">
                  <a:lumMod val="65000"/>
                  <a:lumOff val="35000"/>
                </a:schemeClr>
              </a:solidFill>
              <a:latin typeface="+mj-lt"/>
              <a:ea typeface="+mj-ea"/>
              <a:cs typeface="+mj-cs"/>
            </a:defRPr>
          </a:pPr>
          <a:endParaRPr lang="en-US"/>
        </a:p>
      </c:txPr>
    </c:title>
    <c:autoTitleDeleted val="0"/>
    <c:plotArea>
      <c:layout/>
      <c:barChart>
        <c:barDir val="col"/>
        <c:grouping val="clustered"/>
        <c:varyColors val="0"/>
        <c:ser>
          <c:idx val="0"/>
          <c:order val="0"/>
          <c:tx>
            <c:v>Control</c:v>
          </c:tx>
          <c:spPr>
            <a:solidFill>
              <a:schemeClr val="accent2"/>
            </a:solidFill>
            <a:ln>
              <a:noFill/>
            </a:ln>
            <a:effectLst/>
          </c:spPr>
          <c:invertIfNegative val="0"/>
          <c:cat>
            <c:strRef>
              <c:f>Sheet1!$K$19:$K$27</c:f>
              <c:strCache>
                <c:ptCount val="9"/>
                <c:pt idx="0">
                  <c:v>Inhibit</c:v>
                </c:pt>
                <c:pt idx="1">
                  <c:v>Shift</c:v>
                </c:pt>
                <c:pt idx="2">
                  <c:v>Emotional Control</c:v>
                </c:pt>
                <c:pt idx="3">
                  <c:v>Initiate</c:v>
                </c:pt>
                <c:pt idx="4">
                  <c:v>Working Memory</c:v>
                </c:pt>
                <c:pt idx="5">
                  <c:v>Social Problems</c:v>
                </c:pt>
                <c:pt idx="6">
                  <c:v>Attention Problems</c:v>
                </c:pt>
                <c:pt idx="7">
                  <c:v>Attention Deficite</c:v>
                </c:pt>
                <c:pt idx="8">
                  <c:v>Socialization </c:v>
                </c:pt>
              </c:strCache>
            </c:strRef>
          </c:cat>
          <c:val>
            <c:numRef>
              <c:f>Sheet1!$O$19:$O$26</c:f>
              <c:numCache>
                <c:formatCode>General</c:formatCode>
                <c:ptCount val="8"/>
                <c:pt idx="0">
                  <c:v>45.9</c:v>
                </c:pt>
                <c:pt idx="1">
                  <c:v>46.6</c:v>
                </c:pt>
                <c:pt idx="2">
                  <c:v>43.3</c:v>
                </c:pt>
                <c:pt idx="3">
                  <c:v>45.6</c:v>
                </c:pt>
                <c:pt idx="4">
                  <c:v>47.5</c:v>
                </c:pt>
                <c:pt idx="5">
                  <c:v>53.67</c:v>
                </c:pt>
                <c:pt idx="6">
                  <c:v>57</c:v>
                </c:pt>
                <c:pt idx="7">
                  <c:v>52.89</c:v>
                </c:pt>
              </c:numCache>
            </c:numRef>
          </c:val>
          <c:extLst>
            <c:ext xmlns:c16="http://schemas.microsoft.com/office/drawing/2014/chart" uri="{C3380CC4-5D6E-409C-BE32-E72D297353CC}">
              <c16:uniqueId val="{00000000-5A45-48E1-BBFC-DC0752A354FE}"/>
            </c:ext>
          </c:extLst>
        </c:ser>
        <c:ser>
          <c:idx val="1"/>
          <c:order val="1"/>
          <c:tx>
            <c:v>Dyslexia</c:v>
          </c:tx>
          <c:spPr>
            <a:solidFill>
              <a:schemeClr val="accent1"/>
            </a:solidFill>
            <a:ln>
              <a:noFill/>
            </a:ln>
            <a:effectLst/>
          </c:spPr>
          <c:invertIfNegative val="0"/>
          <c:val>
            <c:numRef>
              <c:f>Sheet1!$Q$19:$Q$26</c:f>
              <c:numCache>
                <c:formatCode>General</c:formatCode>
                <c:ptCount val="8"/>
                <c:pt idx="0">
                  <c:v>50.4</c:v>
                </c:pt>
                <c:pt idx="1">
                  <c:v>53.2</c:v>
                </c:pt>
                <c:pt idx="2">
                  <c:v>49.7</c:v>
                </c:pt>
                <c:pt idx="3">
                  <c:v>56</c:v>
                </c:pt>
                <c:pt idx="4">
                  <c:v>64.7</c:v>
                </c:pt>
                <c:pt idx="5">
                  <c:v>55.5</c:v>
                </c:pt>
                <c:pt idx="6">
                  <c:v>62.1</c:v>
                </c:pt>
                <c:pt idx="7">
                  <c:v>57.4</c:v>
                </c:pt>
              </c:numCache>
            </c:numRef>
          </c:val>
          <c:extLst>
            <c:ext xmlns:c16="http://schemas.microsoft.com/office/drawing/2014/chart" uri="{C3380CC4-5D6E-409C-BE32-E72D297353CC}">
              <c16:uniqueId val="{00000001-5A45-48E1-BBFC-DC0752A354FE}"/>
            </c:ext>
          </c:extLst>
        </c:ser>
        <c:dLbls>
          <c:showLegendKey val="0"/>
          <c:showVal val="0"/>
          <c:showCatName val="0"/>
          <c:showSerName val="0"/>
          <c:showPercent val="0"/>
          <c:showBubbleSize val="0"/>
        </c:dLbls>
        <c:gapWidth val="199"/>
        <c:axId val="403383008"/>
        <c:axId val="403384648"/>
      </c:barChart>
      <c:catAx>
        <c:axId val="4033830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cap="none" spc="0" normalizeH="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403384648"/>
        <c:crosses val="autoZero"/>
        <c:auto val="1"/>
        <c:lblAlgn val="ctr"/>
        <c:lblOffset val="100"/>
        <c:noMultiLvlLbl val="0"/>
      </c:catAx>
      <c:valAx>
        <c:axId val="4033846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900" b="0" i="0" u="none" strike="noStrike" kern="1200" cap="all" baseline="0">
                    <a:solidFill>
                      <a:schemeClr val="tx1">
                        <a:lumMod val="65000"/>
                        <a:lumOff val="35000"/>
                      </a:schemeClr>
                    </a:solidFill>
                    <a:latin typeface="+mn-lt"/>
                    <a:ea typeface="+mn-ea"/>
                    <a:cs typeface="+mn-cs"/>
                  </a:defRPr>
                </a:pPr>
                <a:r>
                  <a:rPr lang="en-US" b="1" dirty="0">
                    <a:latin typeface="Arial" panose="020B0604020202020204" pitchFamily="34" charset="0"/>
                    <a:cs typeface="Arial" panose="020B0604020202020204" pitchFamily="34" charset="0"/>
                  </a:rPr>
                  <a:t>Group means</a:t>
                </a:r>
              </a:p>
            </c:rich>
          </c:tx>
          <c:overlay val="0"/>
          <c:spPr>
            <a:noFill/>
            <a:ln>
              <a:noFill/>
            </a:ln>
            <a:effectLst/>
          </c:spPr>
          <c:txPr>
            <a:bodyPr rot="-5400000" spcFirstLastPara="1" vertOverflow="ellipsis" vert="horz" wrap="square" anchor="ctr" anchorCtr="1"/>
            <a:lstStyle/>
            <a:p>
              <a:pPr>
                <a:defRPr sz="900" b="0" i="0" u="none" strike="noStrike" kern="1200" cap="all"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0338300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0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0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0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0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021766-14EB-4A4F-B27C-4DA3D0F48E41}" type="datetimeFigureOut">
              <a:rPr lang="en-US" smtClean="0"/>
              <a:t>8/16/2017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ED64B5-88C1-47B4-A02F-55A8C8FE4770}" type="slidenum">
              <a:rPr lang="en-US" smtClean="0"/>
              <a:t>‹#›</a:t>
            </a:fld>
            <a:endParaRPr lang="en-US"/>
          </a:p>
        </p:txBody>
      </p:sp>
    </p:spTree>
    <p:extLst>
      <p:ext uri="{BB962C8B-B14F-4D97-AF65-F5344CB8AC3E}">
        <p14:creationId xmlns:p14="http://schemas.microsoft.com/office/powerpoint/2010/main" val="3608634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a:t>
            </a:r>
            <a:r>
              <a:rPr lang="en-US" baseline="0" dirty="0"/>
              <a:t> am working on the blank study, run by Dr. Clark, with help from Kirsten and Max as my mentors for the summer. </a:t>
            </a:r>
          </a:p>
          <a:p>
            <a:endParaRPr lang="en-US" baseline="0" dirty="0"/>
          </a:p>
          <a:p>
            <a:r>
              <a:rPr lang="en-US" baseline="0" dirty="0"/>
              <a:t>I was tasked with doing a lit. review to find variables that I would be interested in researching relevant to the available data. Along with this I was tasked with entering the data into their computers for scoring/computation. Once these tasks were complete I was able to run analysis on the data I entered. </a:t>
            </a:r>
          </a:p>
          <a:p>
            <a:endParaRPr lang="en-US" dirty="0"/>
          </a:p>
        </p:txBody>
      </p:sp>
      <p:sp>
        <p:nvSpPr>
          <p:cNvPr id="4" name="Slide Number Placeholder 3"/>
          <p:cNvSpPr>
            <a:spLocks noGrp="1"/>
          </p:cNvSpPr>
          <p:nvPr>
            <p:ph type="sldNum" sz="quarter" idx="10"/>
          </p:nvPr>
        </p:nvSpPr>
        <p:spPr/>
        <p:txBody>
          <a:bodyPr/>
          <a:lstStyle/>
          <a:p>
            <a:fld id="{5BED64B5-88C1-47B4-A02F-55A8C8FE4770}" type="slidenum">
              <a:rPr lang="en-US" smtClean="0"/>
              <a:t>2</a:t>
            </a:fld>
            <a:endParaRPr lang="en-US"/>
          </a:p>
        </p:txBody>
      </p:sp>
    </p:spTree>
    <p:extLst>
      <p:ext uri="{BB962C8B-B14F-4D97-AF65-F5344CB8AC3E}">
        <p14:creationId xmlns:p14="http://schemas.microsoft.com/office/powerpoint/2010/main" val="17789420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of the major</a:t>
            </a:r>
            <a:r>
              <a:rPr lang="en-US" baseline="0" dirty="0"/>
              <a:t> limitations of this study was its small sample size, at least for behavioral issues. When controlling for age and reading level the sample size dropped from 60 to 12 &amp; 10 respectively. Additionally a few subjects had missing data and had to be removed throughout the analysis. </a:t>
            </a:r>
          </a:p>
          <a:p>
            <a:endParaRPr lang="en-US" baseline="0" dirty="0"/>
          </a:p>
          <a:p>
            <a:r>
              <a:rPr lang="en-US" baseline="0" dirty="0"/>
              <a:t>Another limitations is that due to lack of time I was not able to run analyses on the Striatum. Additionally, it is likely that structural differences manifest in white matter pathways, and that this may be a more appropriate method of analyzing neurological differences between dyslexic children and controls.</a:t>
            </a:r>
            <a:endParaRPr lang="en-US" dirty="0"/>
          </a:p>
        </p:txBody>
      </p:sp>
      <p:sp>
        <p:nvSpPr>
          <p:cNvPr id="4" name="Slide Number Placeholder 3"/>
          <p:cNvSpPr>
            <a:spLocks noGrp="1"/>
          </p:cNvSpPr>
          <p:nvPr>
            <p:ph type="sldNum" sz="quarter" idx="10"/>
          </p:nvPr>
        </p:nvSpPr>
        <p:spPr/>
        <p:txBody>
          <a:bodyPr/>
          <a:lstStyle/>
          <a:p>
            <a:fld id="{5BED64B5-88C1-47B4-A02F-55A8C8FE4770}" type="slidenum">
              <a:rPr lang="en-US" smtClean="0"/>
              <a:t>13</a:t>
            </a:fld>
            <a:endParaRPr lang="en-US"/>
          </a:p>
        </p:txBody>
      </p:sp>
    </p:spTree>
    <p:extLst>
      <p:ext uri="{BB962C8B-B14F-4D97-AF65-F5344CB8AC3E}">
        <p14:creationId xmlns:p14="http://schemas.microsoft.com/office/powerpoint/2010/main" val="4195302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Upon</a:t>
            </a:r>
            <a:r>
              <a:rPr lang="en-US" baseline="0" dirty="0"/>
              <a:t> completing my lit review I chose to examine Social skills and attention problems as my variable. </a:t>
            </a:r>
            <a:r>
              <a:rPr lang="en-US" dirty="0"/>
              <a:t>Previous studies have</a:t>
            </a:r>
            <a:r>
              <a:rPr lang="en-US" baseline="0" dirty="0"/>
              <a:t> found associations between dyslexia and problems with social skills. These findings have been found to occur prior to school entry , which suggests that these issues are not the result of secondary factors, such as bullying or struggling with school material. Along with this dyslexia has also been overwhelmingly associated with attention problems. In fact, these problems are so common that many studies control for such issues when studying dyslexic children.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The medial prefrontal cortex has been associated with theory of mind tasks as well as emotion processing, whereas the lateral prefrontal cortex is thought to be linked with attentional problems.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The </a:t>
            </a:r>
            <a:r>
              <a:rPr lang="en-US" baseline="0" dirty="0" err="1"/>
              <a:t>vACC</a:t>
            </a:r>
            <a:r>
              <a:rPr lang="en-US" baseline="0" dirty="0"/>
              <a:t> is thought to be involved in emotional regulation, whereas the </a:t>
            </a:r>
            <a:r>
              <a:rPr lang="en-US" baseline="0" dirty="0" err="1"/>
              <a:t>dACC</a:t>
            </a:r>
            <a:r>
              <a:rPr lang="en-US" baseline="0" dirty="0"/>
              <a:t> is believed to participate in attention and cognition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 </a:t>
            </a:r>
            <a:endParaRPr lang="en-US" dirty="0"/>
          </a:p>
          <a:p>
            <a:endParaRPr lang="en-US" dirty="0"/>
          </a:p>
        </p:txBody>
      </p:sp>
      <p:sp>
        <p:nvSpPr>
          <p:cNvPr id="4" name="Slide Number Placeholder 3"/>
          <p:cNvSpPr>
            <a:spLocks noGrp="1"/>
          </p:cNvSpPr>
          <p:nvPr>
            <p:ph type="sldNum" sz="quarter" idx="10"/>
          </p:nvPr>
        </p:nvSpPr>
        <p:spPr/>
        <p:txBody>
          <a:bodyPr/>
          <a:lstStyle/>
          <a:p>
            <a:fld id="{5BED64B5-88C1-47B4-A02F-55A8C8FE4770}" type="slidenum">
              <a:rPr lang="en-US" smtClean="0"/>
              <a:t>3</a:t>
            </a:fld>
            <a:endParaRPr lang="en-US"/>
          </a:p>
        </p:txBody>
      </p:sp>
    </p:spTree>
    <p:extLst>
      <p:ext uri="{BB962C8B-B14F-4D97-AF65-F5344CB8AC3E}">
        <p14:creationId xmlns:p14="http://schemas.microsoft.com/office/powerpoint/2010/main" val="12177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the</a:t>
            </a:r>
            <a:r>
              <a:rPr lang="en-US" baseline="0" dirty="0"/>
              <a:t> variables I looked at for my analysis on behavioral problems. I ran a Mann-Whitney-Wilcoxon U-test, which is similar to a t-Test, but it does not assume normality. </a:t>
            </a:r>
          </a:p>
          <a:p>
            <a:endParaRPr lang="en-US" baseline="0" dirty="0"/>
          </a:p>
          <a:p>
            <a:r>
              <a:rPr lang="en-US" baseline="0" dirty="0"/>
              <a:t>My Null hypothesis is that both groups will equally score on the variables of interest, whereas my Alternative hypothesis is that these groups will score differently on the variables of interest. </a:t>
            </a:r>
          </a:p>
        </p:txBody>
      </p:sp>
      <p:sp>
        <p:nvSpPr>
          <p:cNvPr id="4" name="Slide Number Placeholder 3"/>
          <p:cNvSpPr>
            <a:spLocks noGrp="1"/>
          </p:cNvSpPr>
          <p:nvPr>
            <p:ph type="sldNum" sz="quarter" idx="10"/>
          </p:nvPr>
        </p:nvSpPr>
        <p:spPr/>
        <p:txBody>
          <a:bodyPr/>
          <a:lstStyle/>
          <a:p>
            <a:fld id="{5BED64B5-88C1-47B4-A02F-55A8C8FE4770}" type="slidenum">
              <a:rPr lang="en-US" smtClean="0"/>
              <a:t>4</a:t>
            </a:fld>
            <a:endParaRPr lang="en-US"/>
          </a:p>
        </p:txBody>
      </p:sp>
    </p:spTree>
    <p:extLst>
      <p:ext uri="{BB962C8B-B14F-4D97-AF65-F5344CB8AC3E}">
        <p14:creationId xmlns:p14="http://schemas.microsoft.com/office/powerpoint/2010/main" val="453701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a:t>
            </a:r>
            <a:r>
              <a:rPr lang="en-US" baseline="0" dirty="0"/>
              <a:t> controlling for age there were significant differences between groups on scores of Shifting, Working Memory, and Attention Problems. On average dyslexic children had higher scores than controls. </a:t>
            </a:r>
          </a:p>
          <a:p>
            <a:endParaRPr lang="en-US" baseline="0" dirty="0"/>
          </a:p>
          <a:p>
            <a:r>
              <a:rPr lang="en-US" baseline="0" dirty="0"/>
              <a:t>Despite controlling for age dyslexic children had, on average, more problems with shifting, working memory, and attention than controls. Age does not seem to be have any impact on the differences seen between these two groups when it comes to shifting, working memory, and attention problems.  </a:t>
            </a:r>
          </a:p>
          <a:p>
            <a:endParaRPr lang="en-US" baseline="0" dirty="0"/>
          </a:p>
          <a:p>
            <a:r>
              <a:rPr lang="en-US" dirty="0"/>
              <a:t>It</a:t>
            </a:r>
            <a:r>
              <a:rPr lang="en-US" baseline="0" dirty="0"/>
              <a:t> is also important to note that although significant results were not found for the remaining variables, dyslexic children scored more poorly than controls on every variable. </a:t>
            </a:r>
            <a:endParaRPr lang="en-US" dirty="0"/>
          </a:p>
        </p:txBody>
      </p:sp>
      <p:sp>
        <p:nvSpPr>
          <p:cNvPr id="4" name="Slide Number Placeholder 3"/>
          <p:cNvSpPr>
            <a:spLocks noGrp="1"/>
          </p:cNvSpPr>
          <p:nvPr>
            <p:ph type="sldNum" sz="quarter" idx="10"/>
          </p:nvPr>
        </p:nvSpPr>
        <p:spPr/>
        <p:txBody>
          <a:bodyPr/>
          <a:lstStyle/>
          <a:p>
            <a:fld id="{5BED64B5-88C1-47B4-A02F-55A8C8FE4770}" type="slidenum">
              <a:rPr lang="en-US" smtClean="0"/>
              <a:t>5</a:t>
            </a:fld>
            <a:endParaRPr lang="en-US"/>
          </a:p>
        </p:txBody>
      </p:sp>
    </p:spTree>
    <p:extLst>
      <p:ext uri="{BB962C8B-B14F-4D97-AF65-F5344CB8AC3E}">
        <p14:creationId xmlns:p14="http://schemas.microsoft.com/office/powerpoint/2010/main" val="42578577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a:t>
            </a:r>
            <a:r>
              <a:rPr lang="en-US" baseline="0" dirty="0"/>
              <a:t> is a graph of group means for each variable. Because Socialization raises the scale of the graph it is difficult to see the differences between groups on shifting, working memory, and attention problems, therefor I removed the Socialization variable to better visualize these results. </a:t>
            </a:r>
          </a:p>
          <a:p>
            <a:endParaRPr lang="en-US" dirty="0"/>
          </a:p>
        </p:txBody>
      </p:sp>
      <p:sp>
        <p:nvSpPr>
          <p:cNvPr id="4" name="Slide Number Placeholder 3"/>
          <p:cNvSpPr>
            <a:spLocks noGrp="1"/>
          </p:cNvSpPr>
          <p:nvPr>
            <p:ph type="sldNum" sz="quarter" idx="10"/>
          </p:nvPr>
        </p:nvSpPr>
        <p:spPr/>
        <p:txBody>
          <a:bodyPr/>
          <a:lstStyle/>
          <a:p>
            <a:fld id="{5BED64B5-88C1-47B4-A02F-55A8C8FE4770}" type="slidenum">
              <a:rPr lang="en-US" smtClean="0"/>
              <a:t>6</a:t>
            </a:fld>
            <a:endParaRPr lang="en-US"/>
          </a:p>
        </p:txBody>
      </p:sp>
    </p:spTree>
    <p:extLst>
      <p:ext uri="{BB962C8B-B14F-4D97-AF65-F5344CB8AC3E}">
        <p14:creationId xmlns:p14="http://schemas.microsoft.com/office/powerpoint/2010/main" val="8183587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With socialization removed</a:t>
            </a:r>
            <a:r>
              <a:rPr lang="en-US" baseline="0" dirty="0"/>
              <a:t> and the graph scaled down, the differences are a visibly seen. </a:t>
            </a:r>
            <a:endParaRPr lang="en-US" dirty="0"/>
          </a:p>
        </p:txBody>
      </p:sp>
      <p:sp>
        <p:nvSpPr>
          <p:cNvPr id="4" name="Slide Number Placeholder 3"/>
          <p:cNvSpPr>
            <a:spLocks noGrp="1"/>
          </p:cNvSpPr>
          <p:nvPr>
            <p:ph type="sldNum" sz="quarter" idx="10"/>
          </p:nvPr>
        </p:nvSpPr>
        <p:spPr/>
        <p:txBody>
          <a:bodyPr/>
          <a:lstStyle/>
          <a:p>
            <a:fld id="{5BED64B5-88C1-47B4-A02F-55A8C8FE4770}" type="slidenum">
              <a:rPr lang="en-US" smtClean="0"/>
              <a:t>7</a:t>
            </a:fld>
            <a:endParaRPr lang="en-US"/>
          </a:p>
        </p:txBody>
      </p:sp>
    </p:spTree>
    <p:extLst>
      <p:ext uri="{BB962C8B-B14F-4D97-AF65-F5344CB8AC3E}">
        <p14:creationId xmlns:p14="http://schemas.microsoft.com/office/powerpoint/2010/main" val="16321665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Despite controlling for reading level children with dyslexia, on average, showed more issues with initiation, working memory, and attention than controls. </a:t>
            </a:r>
          </a:p>
          <a:p>
            <a:endParaRPr lang="en-US" baseline="0" dirty="0"/>
          </a:p>
          <a:p>
            <a:r>
              <a:rPr lang="en-US" baseline="0" dirty="0"/>
              <a:t>While there were differences in shifting scores when controlling for age, these differences do not exist when controlling for reading level. Children who suffer from reading problems similar to dyslexic children, also suffer similarly in shifting problems. This suggests that shifting ability may be more related to reading ability rather than dyslexia, such that children with a lower reading ability may be likely to also suffer from shifting problems. </a:t>
            </a:r>
          </a:p>
          <a:p>
            <a:endParaRPr lang="en-US" baseline="0" dirty="0"/>
          </a:p>
          <a:p>
            <a:r>
              <a:rPr lang="en-US" baseline="0" dirty="0"/>
              <a:t>Along with this while there were no differences in initiate scores when controlling for age, differences were found when controlling for reading level. This means that age is related to the ability to initiate, such that as children age, their ability to initiate likely improves. </a:t>
            </a:r>
          </a:p>
          <a:p>
            <a:endParaRPr lang="en-US" baseline="0" dirty="0"/>
          </a:p>
          <a:p>
            <a:r>
              <a:rPr lang="en-US" baseline="0" dirty="0"/>
              <a:t>Because dyslexic children showed more issues with working memory and attention problems, regardless of controlling for age and reading level, it is highly likely that these variables are related to dyslexia, and that children with dyslexia may also show problems with attention and working memory. </a:t>
            </a:r>
          </a:p>
        </p:txBody>
      </p:sp>
      <p:sp>
        <p:nvSpPr>
          <p:cNvPr id="4" name="Slide Number Placeholder 3"/>
          <p:cNvSpPr>
            <a:spLocks noGrp="1"/>
          </p:cNvSpPr>
          <p:nvPr>
            <p:ph type="sldNum" sz="quarter" idx="10"/>
          </p:nvPr>
        </p:nvSpPr>
        <p:spPr/>
        <p:txBody>
          <a:bodyPr/>
          <a:lstStyle/>
          <a:p>
            <a:fld id="{5BED64B5-88C1-47B4-A02F-55A8C8FE4770}" type="slidenum">
              <a:rPr lang="en-US" smtClean="0"/>
              <a:t>8</a:t>
            </a:fld>
            <a:endParaRPr lang="en-US"/>
          </a:p>
        </p:txBody>
      </p:sp>
    </p:spTree>
    <p:extLst>
      <p:ext uri="{BB962C8B-B14F-4D97-AF65-F5344CB8AC3E}">
        <p14:creationId xmlns:p14="http://schemas.microsoft.com/office/powerpoint/2010/main" val="18094212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ran about 18 U-tests for these variables, excluding</a:t>
            </a:r>
            <a:r>
              <a:rPr lang="en-US" baseline="0" dirty="0"/>
              <a:t> the Striatum </a:t>
            </a:r>
            <a:endParaRPr lang="en-US" dirty="0"/>
          </a:p>
        </p:txBody>
      </p:sp>
      <p:sp>
        <p:nvSpPr>
          <p:cNvPr id="4" name="Slide Number Placeholder 3"/>
          <p:cNvSpPr>
            <a:spLocks noGrp="1"/>
          </p:cNvSpPr>
          <p:nvPr>
            <p:ph type="sldNum" sz="quarter" idx="10"/>
          </p:nvPr>
        </p:nvSpPr>
        <p:spPr/>
        <p:txBody>
          <a:bodyPr/>
          <a:lstStyle/>
          <a:p>
            <a:fld id="{5BED64B5-88C1-47B4-A02F-55A8C8FE4770}" type="slidenum">
              <a:rPr lang="en-US" smtClean="0"/>
              <a:t>11</a:t>
            </a:fld>
            <a:endParaRPr lang="en-US"/>
          </a:p>
        </p:txBody>
      </p:sp>
    </p:spTree>
    <p:extLst>
      <p:ext uri="{BB962C8B-B14F-4D97-AF65-F5344CB8AC3E}">
        <p14:creationId xmlns:p14="http://schemas.microsoft.com/office/powerpoint/2010/main" val="14097923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r>
              <a:rPr lang="en-US" baseline="0" dirty="0"/>
              <a:t>While there were differences in shifting scores when controlling for age, these differences do not exist when controlling for reading level. Children who suffer from reading problems similar to dyslexic children, also suffer similarly in shifting problems. This suggests that shifting ability may be more related to reading ability rather than dyslexia, such that children with a lower reading ability may be likely to also suffer from shifting problems. </a:t>
            </a:r>
          </a:p>
          <a:p>
            <a:endParaRPr lang="en-US" baseline="0" dirty="0"/>
          </a:p>
          <a:p>
            <a:r>
              <a:rPr lang="en-US" baseline="0" dirty="0"/>
              <a:t>Along with this while there were no differences in initiate scores when controlling for age, differences were found when controlling for reading level. This means that age is related to the ability to initiate, such that as children age, their ability to initiate likely improves. </a:t>
            </a:r>
          </a:p>
          <a:p>
            <a:endParaRPr lang="en-US" baseline="0" dirty="0"/>
          </a:p>
          <a:p>
            <a:r>
              <a:rPr lang="en-US" baseline="0" dirty="0"/>
              <a:t>Because dyslexic children showed more issues with working memory and attention problems, regardless of controlling for age and reading level, it is highly likely that these variables are related to dyslexia, and that children with dyslexia may also show problems with attention and working memory. </a:t>
            </a:r>
          </a:p>
          <a:p>
            <a:endParaRPr lang="en-US" dirty="0"/>
          </a:p>
        </p:txBody>
      </p:sp>
      <p:sp>
        <p:nvSpPr>
          <p:cNvPr id="4" name="Slide Number Placeholder 3"/>
          <p:cNvSpPr>
            <a:spLocks noGrp="1"/>
          </p:cNvSpPr>
          <p:nvPr>
            <p:ph type="sldNum" sz="quarter" idx="10"/>
          </p:nvPr>
        </p:nvSpPr>
        <p:spPr/>
        <p:txBody>
          <a:bodyPr/>
          <a:lstStyle/>
          <a:p>
            <a:fld id="{5BED64B5-88C1-47B4-A02F-55A8C8FE4770}" type="slidenum">
              <a:rPr lang="en-US" smtClean="0"/>
              <a:t>12</a:t>
            </a:fld>
            <a:endParaRPr lang="en-US"/>
          </a:p>
        </p:txBody>
      </p:sp>
    </p:spTree>
    <p:extLst>
      <p:ext uri="{BB962C8B-B14F-4D97-AF65-F5344CB8AC3E}">
        <p14:creationId xmlns:p14="http://schemas.microsoft.com/office/powerpoint/2010/main" val="4263734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85C113A-A4A1-4FD1-8A0C-B69A2F42367F}" type="datetimeFigureOut">
              <a:rPr lang="en-US" smtClean="0"/>
              <a:t>8/16/2017</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D1B8E56-D525-4263-9CF7-838EF2884B1D}" type="slidenum">
              <a:rPr lang="en-US" smtClean="0"/>
              <a:t>‹#›</a:t>
            </a:fld>
            <a:endParaRPr lang="en-US"/>
          </a:p>
        </p:txBody>
      </p:sp>
    </p:spTree>
    <p:extLst>
      <p:ext uri="{BB962C8B-B14F-4D97-AF65-F5344CB8AC3E}">
        <p14:creationId xmlns:p14="http://schemas.microsoft.com/office/powerpoint/2010/main" val="1818533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85C113A-A4A1-4FD1-8A0C-B69A2F42367F}" type="datetimeFigureOut">
              <a:rPr lang="en-US" smtClean="0"/>
              <a:t>8/16/2017</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D1B8E56-D525-4263-9CF7-838EF2884B1D}" type="slidenum">
              <a:rPr lang="en-US" smtClean="0"/>
              <a:t>‹#›</a:t>
            </a:fld>
            <a:endParaRPr lang="en-US"/>
          </a:p>
        </p:txBody>
      </p:sp>
    </p:spTree>
    <p:extLst>
      <p:ext uri="{BB962C8B-B14F-4D97-AF65-F5344CB8AC3E}">
        <p14:creationId xmlns:p14="http://schemas.microsoft.com/office/powerpoint/2010/main" val="1482860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85C113A-A4A1-4FD1-8A0C-B69A2F42367F}" type="datetimeFigureOut">
              <a:rPr lang="en-US" smtClean="0"/>
              <a:t>8/16/2017</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D1B8E56-D525-4263-9CF7-838EF2884B1D}"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259338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F85C113A-A4A1-4FD1-8A0C-B69A2F42367F}" type="datetimeFigureOut">
              <a:rPr lang="en-US" smtClean="0"/>
              <a:t>8/16/2017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D1B8E56-D525-4263-9CF7-838EF2884B1D}" type="slidenum">
              <a:rPr lang="en-US" smtClean="0"/>
              <a:t>‹#›</a:t>
            </a:fld>
            <a:endParaRPr lang="en-US"/>
          </a:p>
        </p:txBody>
      </p:sp>
    </p:spTree>
    <p:extLst>
      <p:ext uri="{BB962C8B-B14F-4D97-AF65-F5344CB8AC3E}">
        <p14:creationId xmlns:p14="http://schemas.microsoft.com/office/powerpoint/2010/main" val="16435325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F85C113A-A4A1-4FD1-8A0C-B69A2F42367F}" type="datetimeFigureOut">
              <a:rPr lang="en-US" smtClean="0"/>
              <a:t>8/16/2017</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D1B8E56-D525-4263-9CF7-838EF2884B1D}"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693018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F85C113A-A4A1-4FD1-8A0C-B69A2F42367F}" type="datetimeFigureOut">
              <a:rPr lang="en-US" smtClean="0"/>
              <a:t>8/16/2017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D1B8E56-D525-4263-9CF7-838EF2884B1D}" type="slidenum">
              <a:rPr lang="en-US" smtClean="0"/>
              <a:t>‹#›</a:t>
            </a:fld>
            <a:endParaRPr lang="en-US"/>
          </a:p>
        </p:txBody>
      </p:sp>
    </p:spTree>
    <p:extLst>
      <p:ext uri="{BB962C8B-B14F-4D97-AF65-F5344CB8AC3E}">
        <p14:creationId xmlns:p14="http://schemas.microsoft.com/office/powerpoint/2010/main" val="2694648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5C113A-A4A1-4FD1-8A0C-B69A2F42367F}" type="datetimeFigureOut">
              <a:rPr lang="en-US" smtClean="0"/>
              <a:t>8/16/2017</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D1B8E56-D525-4263-9CF7-838EF2884B1D}" type="slidenum">
              <a:rPr lang="en-US" smtClean="0"/>
              <a:t>‹#›</a:t>
            </a:fld>
            <a:endParaRPr lang="en-US"/>
          </a:p>
        </p:txBody>
      </p:sp>
    </p:spTree>
    <p:extLst>
      <p:ext uri="{BB962C8B-B14F-4D97-AF65-F5344CB8AC3E}">
        <p14:creationId xmlns:p14="http://schemas.microsoft.com/office/powerpoint/2010/main" val="11240575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5C113A-A4A1-4FD1-8A0C-B69A2F42367F}" type="datetimeFigureOut">
              <a:rPr lang="en-US" smtClean="0"/>
              <a:t>8/16/2017</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D1B8E56-D525-4263-9CF7-838EF2884B1D}" type="slidenum">
              <a:rPr lang="en-US" smtClean="0"/>
              <a:t>‹#›</a:t>
            </a:fld>
            <a:endParaRPr lang="en-US"/>
          </a:p>
        </p:txBody>
      </p:sp>
    </p:spTree>
    <p:extLst>
      <p:ext uri="{BB962C8B-B14F-4D97-AF65-F5344CB8AC3E}">
        <p14:creationId xmlns:p14="http://schemas.microsoft.com/office/powerpoint/2010/main" val="3501127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5C113A-A4A1-4FD1-8A0C-B69A2F42367F}" type="datetimeFigureOut">
              <a:rPr lang="en-US" smtClean="0"/>
              <a:t>8/16/2017</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D1B8E56-D525-4263-9CF7-838EF2884B1D}" type="slidenum">
              <a:rPr lang="en-US" smtClean="0"/>
              <a:t>‹#›</a:t>
            </a:fld>
            <a:endParaRPr lang="en-US"/>
          </a:p>
        </p:txBody>
      </p:sp>
    </p:spTree>
    <p:extLst>
      <p:ext uri="{BB962C8B-B14F-4D97-AF65-F5344CB8AC3E}">
        <p14:creationId xmlns:p14="http://schemas.microsoft.com/office/powerpoint/2010/main" val="1839314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85C113A-A4A1-4FD1-8A0C-B69A2F42367F}" type="datetimeFigureOut">
              <a:rPr lang="en-US" smtClean="0"/>
              <a:t>8/16/2017</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D1B8E56-D525-4263-9CF7-838EF2884B1D}" type="slidenum">
              <a:rPr lang="en-US" smtClean="0"/>
              <a:t>‹#›</a:t>
            </a:fld>
            <a:endParaRPr lang="en-US"/>
          </a:p>
        </p:txBody>
      </p:sp>
    </p:spTree>
    <p:extLst>
      <p:ext uri="{BB962C8B-B14F-4D97-AF65-F5344CB8AC3E}">
        <p14:creationId xmlns:p14="http://schemas.microsoft.com/office/powerpoint/2010/main" val="1216343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85C113A-A4A1-4FD1-8A0C-B69A2F42367F}" type="datetimeFigureOut">
              <a:rPr lang="en-US" smtClean="0"/>
              <a:t>8/16/2017</a:t>
            </a:fld>
            <a:endParaRPr lang="en-US"/>
          </a:p>
        </p:txBody>
      </p:sp>
      <p:sp>
        <p:nvSpPr>
          <p:cNvPr id="6" name="Footer Placeholder 5"/>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D1B8E56-D525-4263-9CF7-838EF2884B1D}" type="slidenum">
              <a:rPr lang="en-US" smtClean="0"/>
              <a:t>‹#›</a:t>
            </a:fld>
            <a:endParaRPr lang="en-US"/>
          </a:p>
        </p:txBody>
      </p:sp>
    </p:spTree>
    <p:extLst>
      <p:ext uri="{BB962C8B-B14F-4D97-AF65-F5344CB8AC3E}">
        <p14:creationId xmlns:p14="http://schemas.microsoft.com/office/powerpoint/2010/main" val="1632898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85C113A-A4A1-4FD1-8A0C-B69A2F42367F}" type="datetimeFigureOut">
              <a:rPr lang="en-US" smtClean="0"/>
              <a:t>8/16/2017</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D1B8E56-D525-4263-9CF7-838EF2884B1D}" type="slidenum">
              <a:rPr lang="en-US" smtClean="0"/>
              <a:t>‹#›</a:t>
            </a:fld>
            <a:endParaRPr lang="en-US"/>
          </a:p>
        </p:txBody>
      </p:sp>
    </p:spTree>
    <p:extLst>
      <p:ext uri="{BB962C8B-B14F-4D97-AF65-F5344CB8AC3E}">
        <p14:creationId xmlns:p14="http://schemas.microsoft.com/office/powerpoint/2010/main" val="2492147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85C113A-A4A1-4FD1-8A0C-B69A2F42367F}" type="datetimeFigureOut">
              <a:rPr lang="en-US" smtClean="0"/>
              <a:t>8/16/2017</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D1B8E56-D525-4263-9CF7-838EF2884B1D}" type="slidenum">
              <a:rPr lang="en-US" smtClean="0"/>
              <a:t>‹#›</a:t>
            </a:fld>
            <a:endParaRPr lang="en-US"/>
          </a:p>
        </p:txBody>
      </p:sp>
    </p:spTree>
    <p:extLst>
      <p:ext uri="{BB962C8B-B14F-4D97-AF65-F5344CB8AC3E}">
        <p14:creationId xmlns:p14="http://schemas.microsoft.com/office/powerpoint/2010/main" val="72633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5C113A-A4A1-4FD1-8A0C-B69A2F42367F}" type="datetimeFigureOut">
              <a:rPr lang="en-US" smtClean="0"/>
              <a:t>8/16/2017</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D1B8E56-D525-4263-9CF7-838EF2884B1D}" type="slidenum">
              <a:rPr lang="en-US" smtClean="0"/>
              <a:t>‹#›</a:t>
            </a:fld>
            <a:endParaRPr lang="en-US"/>
          </a:p>
        </p:txBody>
      </p:sp>
    </p:spTree>
    <p:extLst>
      <p:ext uri="{BB962C8B-B14F-4D97-AF65-F5344CB8AC3E}">
        <p14:creationId xmlns:p14="http://schemas.microsoft.com/office/powerpoint/2010/main" val="191406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85C113A-A4A1-4FD1-8A0C-B69A2F42367F}" type="datetimeFigureOut">
              <a:rPr lang="en-US" smtClean="0"/>
              <a:t>8/16/2017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D1B8E56-D525-4263-9CF7-838EF2884B1D}" type="slidenum">
              <a:rPr lang="en-US" smtClean="0"/>
              <a:t>‹#›</a:t>
            </a:fld>
            <a:endParaRPr lang="en-US"/>
          </a:p>
        </p:txBody>
      </p:sp>
    </p:spTree>
    <p:extLst>
      <p:ext uri="{BB962C8B-B14F-4D97-AF65-F5344CB8AC3E}">
        <p14:creationId xmlns:p14="http://schemas.microsoft.com/office/powerpoint/2010/main" val="2283284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85C113A-A4A1-4FD1-8A0C-B69A2F42367F}" type="datetimeFigureOut">
              <a:rPr lang="en-US" smtClean="0"/>
              <a:t>8/16/2017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D1B8E56-D525-4263-9CF7-838EF2884B1D}" type="slidenum">
              <a:rPr lang="en-US" smtClean="0"/>
              <a:t>‹#›</a:t>
            </a:fld>
            <a:endParaRPr lang="en-US"/>
          </a:p>
        </p:txBody>
      </p:sp>
    </p:spTree>
    <p:extLst>
      <p:ext uri="{BB962C8B-B14F-4D97-AF65-F5344CB8AC3E}">
        <p14:creationId xmlns:p14="http://schemas.microsoft.com/office/powerpoint/2010/main" val="1718235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85C113A-A4A1-4FD1-8A0C-B69A2F42367F}" type="datetimeFigureOut">
              <a:rPr lang="en-US" smtClean="0"/>
              <a:t>8/16/2017</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D1B8E56-D525-4263-9CF7-838EF2884B1D}" type="slidenum">
              <a:rPr lang="en-US" smtClean="0"/>
              <a:t>‹#›</a:t>
            </a:fld>
            <a:endParaRPr lang="en-US"/>
          </a:p>
        </p:txBody>
      </p:sp>
    </p:spTree>
    <p:extLst>
      <p:ext uri="{BB962C8B-B14F-4D97-AF65-F5344CB8AC3E}">
        <p14:creationId xmlns:p14="http://schemas.microsoft.com/office/powerpoint/2010/main" val="3000653447"/>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 id="2147483791" r:id="rId12"/>
    <p:sldLayoutId id="2147483792" r:id="rId13"/>
    <p:sldLayoutId id="2147483793" r:id="rId14"/>
    <p:sldLayoutId id="2147483794" r:id="rId15"/>
    <p:sldLayoutId id="2147483795"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5040" y="1842053"/>
            <a:ext cx="4633221" cy="954156"/>
          </a:xfrm>
        </p:spPr>
        <p:txBody>
          <a:bodyPr>
            <a:noAutofit/>
          </a:bodyPr>
          <a:lstStyle/>
          <a:p>
            <a:pPr algn="ctr"/>
            <a:r>
              <a:rPr lang="en-US" sz="6000" b="1" dirty="0">
                <a:solidFill>
                  <a:schemeClr val="accent3">
                    <a:lumMod val="75000"/>
                  </a:schemeClr>
                </a:solidFill>
                <a:effectLst>
                  <a:outerShdw blurRad="38100" dist="38100" dir="2700000" algn="tl">
                    <a:srgbClr val="000000">
                      <a:alpha val="43137"/>
                    </a:srgbClr>
                  </a:outerShdw>
                </a:effectLst>
              </a:rPr>
              <a:t>Dyslexia</a:t>
            </a:r>
          </a:p>
        </p:txBody>
      </p:sp>
      <p:sp>
        <p:nvSpPr>
          <p:cNvPr id="3" name="Subtitle 2"/>
          <p:cNvSpPr>
            <a:spLocks noGrp="1"/>
          </p:cNvSpPr>
          <p:nvPr>
            <p:ph type="subTitle" idx="1"/>
          </p:nvPr>
        </p:nvSpPr>
        <p:spPr>
          <a:xfrm>
            <a:off x="4040328" y="2961830"/>
            <a:ext cx="4407933" cy="2339040"/>
          </a:xfrm>
        </p:spPr>
        <p:txBody>
          <a:bodyPr>
            <a:noAutofit/>
          </a:bodyPr>
          <a:lstStyle/>
          <a:p>
            <a:pPr algn="ctr"/>
            <a:r>
              <a:rPr lang="en-US" sz="2800" b="1" dirty="0">
                <a:solidFill>
                  <a:schemeClr val="bg2">
                    <a:lumMod val="50000"/>
                  </a:schemeClr>
                </a:solidFill>
              </a:rPr>
              <a:t>Related Behaviors </a:t>
            </a:r>
            <a:r>
              <a:rPr lang="en-US" sz="2800" b="1">
                <a:solidFill>
                  <a:schemeClr val="bg2">
                    <a:lumMod val="50000"/>
                  </a:schemeClr>
                </a:solidFill>
              </a:rPr>
              <a:t>and </a:t>
            </a:r>
            <a:r>
              <a:rPr lang="en-US" sz="2800" b="1">
                <a:solidFill>
                  <a:schemeClr val="bg2">
                    <a:lumMod val="50000"/>
                  </a:schemeClr>
                </a:solidFill>
              </a:rPr>
              <a:t>N</a:t>
            </a:r>
            <a:r>
              <a:rPr lang="en-US" sz="2800" b="1">
                <a:solidFill>
                  <a:schemeClr val="bg2">
                    <a:lumMod val="50000"/>
                  </a:schemeClr>
                </a:solidFill>
              </a:rPr>
              <a:t>euronal </a:t>
            </a:r>
            <a:r>
              <a:rPr lang="en-US" sz="2800" b="1" dirty="0">
                <a:solidFill>
                  <a:schemeClr val="bg2">
                    <a:lumMod val="50000"/>
                  </a:schemeClr>
                </a:solidFill>
              </a:rPr>
              <a:t>Abnormalities</a:t>
            </a:r>
          </a:p>
          <a:p>
            <a:pPr algn="ctr"/>
            <a:r>
              <a:rPr lang="en-US" sz="2800" b="1" dirty="0">
                <a:solidFill>
                  <a:schemeClr val="bg2">
                    <a:lumMod val="50000"/>
                  </a:schemeClr>
                </a:solidFill>
              </a:rPr>
              <a:t>by </a:t>
            </a:r>
          </a:p>
          <a:p>
            <a:pPr algn="ctr"/>
            <a:r>
              <a:rPr lang="en-US" sz="2800" b="1" dirty="0">
                <a:solidFill>
                  <a:schemeClr val="bg2">
                    <a:lumMod val="50000"/>
                  </a:schemeClr>
                </a:solidFill>
              </a:rPr>
              <a:t>Stephen A. Gonzalez</a:t>
            </a:r>
          </a:p>
        </p:txBody>
      </p:sp>
    </p:spTree>
    <p:extLst>
      <p:ext uri="{BB962C8B-B14F-4D97-AF65-F5344CB8AC3E}">
        <p14:creationId xmlns:p14="http://schemas.microsoft.com/office/powerpoint/2010/main" val="42632451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p:cNvPr>
          <p:cNvGraphicFramePr>
            <a:graphicFrameLocks/>
          </p:cNvGraphicFramePr>
          <p:nvPr>
            <p:extLst>
              <p:ext uri="{D42A27DB-BD31-4B8C-83A1-F6EECF244321}">
                <p14:modId xmlns:p14="http://schemas.microsoft.com/office/powerpoint/2010/main" val="2299136483"/>
              </p:ext>
            </p:extLst>
          </p:nvPr>
        </p:nvGraphicFramePr>
        <p:xfrm>
          <a:off x="2547709" y="899886"/>
          <a:ext cx="8192861" cy="55734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099443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accent3">
                    <a:lumMod val="75000"/>
                  </a:schemeClr>
                </a:solidFill>
              </a:rPr>
              <a:t>Neuronal Analysis</a:t>
            </a:r>
          </a:p>
        </p:txBody>
      </p:sp>
      <p:sp>
        <p:nvSpPr>
          <p:cNvPr id="8" name="TextBox 7"/>
          <p:cNvSpPr txBox="1"/>
          <p:nvPr/>
        </p:nvSpPr>
        <p:spPr>
          <a:xfrm>
            <a:off x="7493302" y="3028482"/>
            <a:ext cx="3145723" cy="3477875"/>
          </a:xfrm>
          <a:prstGeom prst="rect">
            <a:avLst/>
          </a:prstGeom>
          <a:noFill/>
        </p:spPr>
        <p:txBody>
          <a:bodyPr wrap="square" rtlCol="0">
            <a:spAutoFit/>
          </a:bodyPr>
          <a:lstStyle/>
          <a:p>
            <a:pPr marL="285750" indent="-285750">
              <a:buFont typeface="Wingdings 3" panose="05040102010807070707" pitchFamily="18" charset="2"/>
              <a:buChar char=""/>
            </a:pPr>
            <a:r>
              <a:rPr lang="en-US" sz="2000" b="1" dirty="0">
                <a:solidFill>
                  <a:schemeClr val="accent3">
                    <a:lumMod val="75000"/>
                  </a:schemeClr>
                </a:solidFill>
                <a:latin typeface="Times New Roman" panose="02020603050405020304" pitchFamily="18" charset="0"/>
                <a:cs typeface="Times New Roman" panose="02020603050405020304" pitchFamily="18" charset="0"/>
              </a:rPr>
              <a:t>Surface Area</a:t>
            </a:r>
          </a:p>
          <a:p>
            <a:pPr marL="285750" indent="-285750">
              <a:buFont typeface="Wingdings 3" panose="05040102010807070707" pitchFamily="18" charset="2"/>
              <a:buChar char=""/>
            </a:pPr>
            <a:endParaRPr lang="en-US" sz="2000" b="1" dirty="0">
              <a:solidFill>
                <a:schemeClr val="accent3">
                  <a:lumMod val="75000"/>
                </a:schemeClr>
              </a:solidFill>
              <a:latin typeface="Times New Roman" panose="02020603050405020304" pitchFamily="18" charset="0"/>
              <a:cs typeface="Times New Roman" panose="02020603050405020304" pitchFamily="18" charset="0"/>
            </a:endParaRPr>
          </a:p>
          <a:p>
            <a:pPr marL="285750" indent="-285750">
              <a:buFont typeface="Wingdings 3" panose="05040102010807070707" pitchFamily="18" charset="2"/>
              <a:buChar char=""/>
            </a:pPr>
            <a:r>
              <a:rPr lang="en-US" sz="2000" b="1" dirty="0">
                <a:solidFill>
                  <a:schemeClr val="accent3">
                    <a:lumMod val="75000"/>
                  </a:schemeClr>
                </a:solidFill>
                <a:latin typeface="Times New Roman" panose="02020603050405020304" pitchFamily="18" charset="0"/>
                <a:cs typeface="Times New Roman" panose="02020603050405020304" pitchFamily="18" charset="0"/>
              </a:rPr>
              <a:t>Gray Matter Volume</a:t>
            </a:r>
          </a:p>
          <a:p>
            <a:pPr marL="285750" indent="-285750">
              <a:buFont typeface="Wingdings 3" panose="05040102010807070707" pitchFamily="18" charset="2"/>
              <a:buChar char=""/>
            </a:pPr>
            <a:endParaRPr lang="en-US" sz="2000" b="1" dirty="0">
              <a:solidFill>
                <a:schemeClr val="accent3">
                  <a:lumMod val="75000"/>
                </a:schemeClr>
              </a:solidFill>
              <a:latin typeface="Times New Roman" panose="02020603050405020304" pitchFamily="18" charset="0"/>
              <a:cs typeface="Times New Roman" panose="02020603050405020304" pitchFamily="18" charset="0"/>
            </a:endParaRPr>
          </a:p>
          <a:p>
            <a:pPr marL="285750" indent="-285750">
              <a:buFont typeface="Wingdings 3" panose="05040102010807070707" pitchFamily="18" charset="2"/>
              <a:buChar char=""/>
            </a:pPr>
            <a:r>
              <a:rPr lang="en-US" sz="2000" b="1" dirty="0">
                <a:solidFill>
                  <a:schemeClr val="accent3">
                    <a:lumMod val="75000"/>
                  </a:schemeClr>
                </a:solidFill>
                <a:latin typeface="Times New Roman" panose="02020603050405020304" pitchFamily="18" charset="0"/>
                <a:cs typeface="Times New Roman" panose="02020603050405020304" pitchFamily="18" charset="0"/>
              </a:rPr>
              <a:t>Average Cortical Thickness</a:t>
            </a:r>
          </a:p>
          <a:p>
            <a:pPr marL="285750" indent="-285750">
              <a:buFont typeface="Wingdings 3" panose="05040102010807070707" pitchFamily="18" charset="2"/>
              <a:buChar char=""/>
            </a:pPr>
            <a:endParaRPr lang="en-US" sz="2000" b="1" dirty="0">
              <a:solidFill>
                <a:schemeClr val="accent3">
                  <a:lumMod val="75000"/>
                </a:schemeClr>
              </a:solidFill>
              <a:latin typeface="Times New Roman" panose="02020603050405020304" pitchFamily="18" charset="0"/>
              <a:cs typeface="Times New Roman" panose="02020603050405020304" pitchFamily="18" charset="0"/>
            </a:endParaRPr>
          </a:p>
          <a:p>
            <a:pPr marL="285750" indent="-285750">
              <a:buFont typeface="Wingdings 3" panose="05040102010807070707" pitchFamily="18" charset="2"/>
              <a:buChar char=""/>
            </a:pPr>
            <a:r>
              <a:rPr lang="en-US" sz="2000" b="1" dirty="0">
                <a:solidFill>
                  <a:schemeClr val="accent3">
                    <a:lumMod val="75000"/>
                  </a:schemeClr>
                </a:solidFill>
                <a:latin typeface="Times New Roman" panose="02020603050405020304" pitchFamily="18" charset="0"/>
                <a:cs typeface="Times New Roman" panose="02020603050405020304" pitchFamily="18" charset="0"/>
              </a:rPr>
              <a:t>Intra-Cranial Volume</a:t>
            </a:r>
          </a:p>
          <a:p>
            <a:endParaRPr lang="en-US" sz="2000" b="1" dirty="0">
              <a:solidFill>
                <a:schemeClr val="accent3">
                  <a:lumMod val="75000"/>
                </a:schemeClr>
              </a:solidFill>
              <a:latin typeface="Times New Roman" panose="02020603050405020304" pitchFamily="18" charset="0"/>
              <a:cs typeface="Times New Roman" panose="02020603050405020304" pitchFamily="18" charset="0"/>
            </a:endParaRPr>
          </a:p>
          <a:p>
            <a:pPr marL="285750" indent="-285750">
              <a:buFont typeface="Wingdings 3" panose="05040102010807070707" pitchFamily="18" charset="2"/>
              <a:buChar char=""/>
            </a:pPr>
            <a:endParaRPr lang="en-US" sz="2000" b="1" dirty="0">
              <a:solidFill>
                <a:schemeClr val="accent3">
                  <a:lumMod val="75000"/>
                </a:schemeClr>
              </a:solidFill>
              <a:latin typeface="Times New Roman" panose="02020603050405020304" pitchFamily="18" charset="0"/>
              <a:cs typeface="Times New Roman" panose="02020603050405020304" pitchFamily="18" charset="0"/>
            </a:endParaRPr>
          </a:p>
          <a:p>
            <a:pPr marL="285750" indent="-285750">
              <a:buFont typeface="Wingdings 3" panose="05040102010807070707" pitchFamily="18" charset="2"/>
              <a:buChar char=""/>
            </a:pPr>
            <a:endParaRPr lang="en-US" sz="2000" b="1" dirty="0">
              <a:solidFill>
                <a:schemeClr val="accent3">
                  <a:lumMod val="75000"/>
                </a:schemeClr>
              </a:solidFill>
              <a:latin typeface="Times New Roman" panose="02020603050405020304" pitchFamily="18" charset="0"/>
              <a:cs typeface="Times New Roman" panose="02020603050405020304" pitchFamily="18" charset="0"/>
            </a:endParaRPr>
          </a:p>
        </p:txBody>
      </p:sp>
      <p:sp>
        <p:nvSpPr>
          <p:cNvPr id="9" name="Rectangle 8"/>
          <p:cNvSpPr/>
          <p:nvPr/>
        </p:nvSpPr>
        <p:spPr>
          <a:xfrm>
            <a:off x="2607445" y="1766637"/>
            <a:ext cx="2501966" cy="802105"/>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scene3d>
            <a:camera prst="orthographicFront"/>
            <a:lightRig rig="threePt" dir="t"/>
          </a:scene3d>
          <a:sp3d>
            <a:bevelT prst="angle"/>
          </a:sp3d>
        </p:spPr>
        <p:style>
          <a:lnRef idx="0">
            <a:scrgbClr r="0" g="0" b="0"/>
          </a:lnRef>
          <a:fillRef idx="0">
            <a:scrgbClr r="0" g="0" b="0"/>
          </a:fillRef>
          <a:effectRef idx="0">
            <a:scrgbClr r="0" g="0" b="0"/>
          </a:effectRef>
          <a:fontRef idx="minor">
            <a:schemeClr val="lt1"/>
          </a:fontRef>
        </p:style>
        <p:txBody>
          <a:bodyPr rtlCol="0" anchor="ctr"/>
          <a:lstStyle/>
          <a:p>
            <a:pPr algn="ctr"/>
            <a:r>
              <a:rPr lang="en-US" sz="2400" b="1" dirty="0"/>
              <a:t>Brain Area’s</a:t>
            </a:r>
          </a:p>
        </p:txBody>
      </p:sp>
      <p:sp>
        <p:nvSpPr>
          <p:cNvPr id="10" name="Rectangle 9"/>
          <p:cNvSpPr/>
          <p:nvPr/>
        </p:nvSpPr>
        <p:spPr>
          <a:xfrm>
            <a:off x="7493302" y="1815766"/>
            <a:ext cx="2501966" cy="802105"/>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scene3d>
            <a:camera prst="orthographicFront"/>
            <a:lightRig rig="threePt" dir="t"/>
          </a:scene3d>
          <a:sp3d>
            <a:bevelT prst="angle"/>
          </a:sp3d>
        </p:spPr>
        <p:style>
          <a:lnRef idx="0">
            <a:scrgbClr r="0" g="0" b="0"/>
          </a:lnRef>
          <a:fillRef idx="0">
            <a:scrgbClr r="0" g="0" b="0"/>
          </a:fillRef>
          <a:effectRef idx="0">
            <a:scrgbClr r="0" g="0" b="0"/>
          </a:effectRef>
          <a:fontRef idx="minor">
            <a:schemeClr val="lt1"/>
          </a:fontRef>
        </p:style>
        <p:txBody>
          <a:bodyPr rtlCol="0" anchor="ctr"/>
          <a:lstStyle/>
          <a:p>
            <a:pPr algn="ctr"/>
            <a:r>
              <a:rPr lang="en-US" sz="2400" b="1" dirty="0"/>
              <a:t>Measurements</a:t>
            </a:r>
          </a:p>
        </p:txBody>
      </p:sp>
      <p:sp>
        <p:nvSpPr>
          <p:cNvPr id="11" name="TextBox 10"/>
          <p:cNvSpPr txBox="1"/>
          <p:nvPr/>
        </p:nvSpPr>
        <p:spPr>
          <a:xfrm>
            <a:off x="2592925" y="3028482"/>
            <a:ext cx="3145723" cy="3477875"/>
          </a:xfrm>
          <a:prstGeom prst="rect">
            <a:avLst/>
          </a:prstGeom>
          <a:noFill/>
        </p:spPr>
        <p:txBody>
          <a:bodyPr wrap="square" rtlCol="0">
            <a:spAutoFit/>
          </a:bodyPr>
          <a:lstStyle/>
          <a:p>
            <a:pPr marL="285750" indent="-285750">
              <a:buFont typeface="Wingdings 3" panose="05040102010807070707" pitchFamily="18" charset="2"/>
              <a:buChar char=""/>
            </a:pPr>
            <a:r>
              <a:rPr lang="en-US" sz="2000" b="1" dirty="0">
                <a:solidFill>
                  <a:schemeClr val="accent3">
                    <a:lumMod val="75000"/>
                  </a:schemeClr>
                </a:solidFill>
                <a:latin typeface="Times New Roman" panose="02020603050405020304" pitchFamily="18" charset="0"/>
                <a:cs typeface="Times New Roman" panose="02020603050405020304" pitchFamily="18" charset="0"/>
              </a:rPr>
              <a:t>Lateral Prefrontal Cortex</a:t>
            </a:r>
          </a:p>
          <a:p>
            <a:pPr marL="285750" indent="-285750">
              <a:buFont typeface="Wingdings 3" panose="05040102010807070707" pitchFamily="18" charset="2"/>
              <a:buChar char=""/>
            </a:pPr>
            <a:endParaRPr lang="en-US" sz="2000" b="1" dirty="0">
              <a:solidFill>
                <a:schemeClr val="accent3">
                  <a:lumMod val="75000"/>
                </a:schemeClr>
              </a:solidFill>
              <a:latin typeface="Times New Roman" panose="02020603050405020304" pitchFamily="18" charset="0"/>
              <a:cs typeface="Times New Roman" panose="02020603050405020304" pitchFamily="18" charset="0"/>
            </a:endParaRPr>
          </a:p>
          <a:p>
            <a:pPr marL="285750" indent="-285750">
              <a:buFont typeface="Wingdings 3" panose="05040102010807070707" pitchFamily="18" charset="2"/>
              <a:buChar char=""/>
            </a:pPr>
            <a:r>
              <a:rPr lang="en-US" sz="2000" b="1" dirty="0">
                <a:solidFill>
                  <a:schemeClr val="accent3">
                    <a:lumMod val="75000"/>
                  </a:schemeClr>
                </a:solidFill>
                <a:latin typeface="Times New Roman" panose="02020603050405020304" pitchFamily="18" charset="0"/>
                <a:cs typeface="Times New Roman" panose="02020603050405020304" pitchFamily="18" charset="0"/>
              </a:rPr>
              <a:t>Dorsal Anterior Cingulate Cortex</a:t>
            </a:r>
          </a:p>
          <a:p>
            <a:pPr marL="285750" indent="-285750">
              <a:buFont typeface="Wingdings 3" panose="05040102010807070707" pitchFamily="18" charset="2"/>
              <a:buChar char=""/>
            </a:pPr>
            <a:endParaRPr lang="en-US" sz="2000" b="1" dirty="0">
              <a:solidFill>
                <a:schemeClr val="accent3">
                  <a:lumMod val="75000"/>
                </a:schemeClr>
              </a:solidFill>
              <a:latin typeface="Times New Roman" panose="02020603050405020304" pitchFamily="18" charset="0"/>
              <a:cs typeface="Times New Roman" panose="02020603050405020304" pitchFamily="18" charset="0"/>
            </a:endParaRPr>
          </a:p>
          <a:p>
            <a:pPr marL="285750" indent="-285750">
              <a:buFont typeface="Wingdings 3" panose="05040102010807070707" pitchFamily="18" charset="2"/>
              <a:buChar char=""/>
            </a:pPr>
            <a:r>
              <a:rPr lang="en-US" sz="2000" b="1" dirty="0">
                <a:solidFill>
                  <a:schemeClr val="accent3">
                    <a:lumMod val="75000"/>
                  </a:schemeClr>
                </a:solidFill>
                <a:latin typeface="Times New Roman" panose="02020603050405020304" pitchFamily="18" charset="0"/>
                <a:cs typeface="Times New Roman" panose="02020603050405020304" pitchFamily="18" charset="0"/>
              </a:rPr>
              <a:t>Posterior Parietal Lobe</a:t>
            </a:r>
          </a:p>
          <a:p>
            <a:pPr marL="285750" indent="-285750">
              <a:buFont typeface="Wingdings 3" panose="05040102010807070707" pitchFamily="18" charset="2"/>
              <a:buChar char=""/>
            </a:pPr>
            <a:endParaRPr lang="en-US" sz="2000" b="1" dirty="0">
              <a:solidFill>
                <a:schemeClr val="accent3">
                  <a:lumMod val="75000"/>
                </a:schemeClr>
              </a:solidFill>
              <a:latin typeface="Times New Roman" panose="02020603050405020304" pitchFamily="18" charset="0"/>
              <a:cs typeface="Times New Roman" panose="02020603050405020304" pitchFamily="18" charset="0"/>
            </a:endParaRPr>
          </a:p>
          <a:p>
            <a:pPr marL="285750" indent="-285750">
              <a:buFont typeface="Wingdings 3" panose="05040102010807070707" pitchFamily="18" charset="2"/>
              <a:buChar char=""/>
            </a:pPr>
            <a:r>
              <a:rPr lang="en-US" sz="2000" b="1" dirty="0">
                <a:solidFill>
                  <a:schemeClr val="accent3">
                    <a:lumMod val="75000"/>
                  </a:schemeClr>
                </a:solidFill>
                <a:latin typeface="Times New Roman" panose="02020603050405020304" pitchFamily="18" charset="0"/>
                <a:cs typeface="Times New Roman" panose="02020603050405020304" pitchFamily="18" charset="0"/>
              </a:rPr>
              <a:t>Striatum</a:t>
            </a:r>
          </a:p>
          <a:p>
            <a:r>
              <a:rPr lang="en-US" sz="2000" b="1" dirty="0">
                <a:solidFill>
                  <a:schemeClr val="accent3">
                    <a:lumMod val="75000"/>
                  </a:schemeClr>
                </a:solidFill>
                <a:latin typeface="Times New Roman" panose="02020603050405020304" pitchFamily="18" charset="0"/>
                <a:cs typeface="Times New Roman" panose="02020603050405020304" pitchFamily="18" charset="0"/>
              </a:rPr>
              <a:t>    (Caudate &amp; Putamen)</a:t>
            </a:r>
          </a:p>
          <a:p>
            <a:pPr marL="285750" indent="-285750">
              <a:buFont typeface="Wingdings 3" panose="05040102010807070707" pitchFamily="18" charset="2"/>
              <a:buChar char=""/>
            </a:pPr>
            <a:endParaRPr lang="en-US" sz="2000" b="1" dirty="0">
              <a:solidFill>
                <a:schemeClr val="accent3">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3369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fade">
                                      <p:cBhvr>
                                        <p:cTn id="12" dur="500"/>
                                        <p:tgtEl>
                                          <p:spTgt spid="11">
                                            <p:txEl>
                                              <p:pRg st="0" end="0"/>
                                            </p:txEl>
                                          </p:spTgt>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11">
                                            <p:txEl>
                                              <p:pRg st="2" end="2"/>
                                            </p:txEl>
                                          </p:spTgt>
                                        </p:tgtEl>
                                        <p:attrNameLst>
                                          <p:attrName>style.visibility</p:attrName>
                                        </p:attrNameLst>
                                      </p:cBhvr>
                                      <p:to>
                                        <p:strVal val="visible"/>
                                      </p:to>
                                    </p:set>
                                    <p:animEffect transition="in" filter="fade">
                                      <p:cBhvr>
                                        <p:cTn id="16" dur="750"/>
                                        <p:tgtEl>
                                          <p:spTgt spid="11">
                                            <p:txEl>
                                              <p:pRg st="2" end="2"/>
                                            </p:txEl>
                                          </p:spTgt>
                                        </p:tgtEl>
                                      </p:cBhvr>
                                    </p:animEffect>
                                  </p:childTnLst>
                                </p:cTn>
                              </p:par>
                            </p:childTnLst>
                          </p:cTn>
                        </p:par>
                        <p:par>
                          <p:cTn id="17" fill="hold">
                            <p:stCondLst>
                              <p:cond delay="1250"/>
                            </p:stCondLst>
                            <p:childTnLst>
                              <p:par>
                                <p:cTn id="18" presetID="10" presetClass="entr" presetSubtype="0" fill="hold" nodeType="afterEffect">
                                  <p:stCondLst>
                                    <p:cond delay="0"/>
                                  </p:stCondLst>
                                  <p:childTnLst>
                                    <p:set>
                                      <p:cBhvr>
                                        <p:cTn id="19" dur="1" fill="hold">
                                          <p:stCondLst>
                                            <p:cond delay="0"/>
                                          </p:stCondLst>
                                        </p:cTn>
                                        <p:tgtEl>
                                          <p:spTgt spid="11">
                                            <p:txEl>
                                              <p:pRg st="4" end="4"/>
                                            </p:txEl>
                                          </p:spTgt>
                                        </p:tgtEl>
                                        <p:attrNameLst>
                                          <p:attrName>style.visibility</p:attrName>
                                        </p:attrNameLst>
                                      </p:cBhvr>
                                      <p:to>
                                        <p:strVal val="visible"/>
                                      </p:to>
                                    </p:set>
                                    <p:animEffect transition="in" filter="fade">
                                      <p:cBhvr>
                                        <p:cTn id="20" dur="750"/>
                                        <p:tgtEl>
                                          <p:spTgt spid="11">
                                            <p:txEl>
                                              <p:pRg st="4" end="4"/>
                                            </p:txEl>
                                          </p:spTgt>
                                        </p:tgtEl>
                                      </p:cBhvr>
                                    </p:animEffect>
                                  </p:childTnLst>
                                </p:cTn>
                              </p:par>
                            </p:childTnLst>
                          </p:cTn>
                        </p:par>
                        <p:par>
                          <p:cTn id="21" fill="hold">
                            <p:stCondLst>
                              <p:cond delay="2000"/>
                            </p:stCondLst>
                            <p:childTnLst>
                              <p:par>
                                <p:cTn id="22" presetID="10" presetClass="entr" presetSubtype="0" fill="hold" nodeType="afterEffect">
                                  <p:stCondLst>
                                    <p:cond delay="0"/>
                                  </p:stCondLst>
                                  <p:childTnLst>
                                    <p:set>
                                      <p:cBhvr>
                                        <p:cTn id="23" dur="1" fill="hold">
                                          <p:stCondLst>
                                            <p:cond delay="0"/>
                                          </p:stCondLst>
                                        </p:cTn>
                                        <p:tgtEl>
                                          <p:spTgt spid="11">
                                            <p:txEl>
                                              <p:pRg st="6" end="6"/>
                                            </p:txEl>
                                          </p:spTgt>
                                        </p:tgtEl>
                                        <p:attrNameLst>
                                          <p:attrName>style.visibility</p:attrName>
                                        </p:attrNameLst>
                                      </p:cBhvr>
                                      <p:to>
                                        <p:strVal val="visible"/>
                                      </p:to>
                                    </p:set>
                                    <p:animEffect transition="in" filter="fade">
                                      <p:cBhvr>
                                        <p:cTn id="24" dur="750"/>
                                        <p:tgtEl>
                                          <p:spTgt spid="11">
                                            <p:txEl>
                                              <p:pRg st="6" end="6"/>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11">
                                            <p:txEl>
                                              <p:pRg st="7" end="7"/>
                                            </p:txEl>
                                          </p:spTgt>
                                        </p:tgtEl>
                                        <p:attrNameLst>
                                          <p:attrName>style.visibility</p:attrName>
                                        </p:attrNameLst>
                                      </p:cBhvr>
                                      <p:to>
                                        <p:strVal val="visible"/>
                                      </p:to>
                                    </p:set>
                                    <p:animEffect transition="in" filter="fade">
                                      <p:cBhvr>
                                        <p:cTn id="27" dur="750"/>
                                        <p:tgtEl>
                                          <p:spTgt spid="11">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par>
                          <p:cTn id="33" fill="hold">
                            <p:stCondLst>
                              <p:cond delay="500"/>
                            </p:stCondLst>
                            <p:childTnLst>
                              <p:par>
                                <p:cTn id="34" presetID="10" presetClass="entr" presetSubtype="0" fill="hold" nodeType="afterEffect">
                                  <p:stCondLst>
                                    <p:cond delay="0"/>
                                  </p:stCondLst>
                                  <p:childTnLst>
                                    <p:set>
                                      <p:cBhvr>
                                        <p:cTn id="35" dur="1" fill="hold">
                                          <p:stCondLst>
                                            <p:cond delay="0"/>
                                          </p:stCondLst>
                                        </p:cTn>
                                        <p:tgtEl>
                                          <p:spTgt spid="8">
                                            <p:txEl>
                                              <p:pRg st="0" end="0"/>
                                            </p:txEl>
                                          </p:spTgt>
                                        </p:tgtEl>
                                        <p:attrNameLst>
                                          <p:attrName>style.visibility</p:attrName>
                                        </p:attrNameLst>
                                      </p:cBhvr>
                                      <p:to>
                                        <p:strVal val="visible"/>
                                      </p:to>
                                    </p:set>
                                    <p:animEffect transition="in" filter="fade">
                                      <p:cBhvr>
                                        <p:cTn id="36" dur="750"/>
                                        <p:tgtEl>
                                          <p:spTgt spid="8">
                                            <p:txEl>
                                              <p:pRg st="0" end="0"/>
                                            </p:txEl>
                                          </p:spTgt>
                                        </p:tgtEl>
                                      </p:cBhvr>
                                    </p:animEffect>
                                  </p:childTnLst>
                                </p:cTn>
                              </p:par>
                            </p:childTnLst>
                          </p:cTn>
                        </p:par>
                        <p:par>
                          <p:cTn id="37" fill="hold">
                            <p:stCondLst>
                              <p:cond delay="1250"/>
                            </p:stCondLst>
                            <p:childTnLst>
                              <p:par>
                                <p:cTn id="38" presetID="10" presetClass="entr" presetSubtype="0" fill="hold" nodeType="afterEffect">
                                  <p:stCondLst>
                                    <p:cond delay="0"/>
                                  </p:stCondLst>
                                  <p:childTnLst>
                                    <p:set>
                                      <p:cBhvr>
                                        <p:cTn id="39" dur="1" fill="hold">
                                          <p:stCondLst>
                                            <p:cond delay="0"/>
                                          </p:stCondLst>
                                        </p:cTn>
                                        <p:tgtEl>
                                          <p:spTgt spid="8">
                                            <p:txEl>
                                              <p:pRg st="2" end="2"/>
                                            </p:txEl>
                                          </p:spTgt>
                                        </p:tgtEl>
                                        <p:attrNameLst>
                                          <p:attrName>style.visibility</p:attrName>
                                        </p:attrNameLst>
                                      </p:cBhvr>
                                      <p:to>
                                        <p:strVal val="visible"/>
                                      </p:to>
                                    </p:set>
                                    <p:animEffect transition="in" filter="fade">
                                      <p:cBhvr>
                                        <p:cTn id="40" dur="750"/>
                                        <p:tgtEl>
                                          <p:spTgt spid="8">
                                            <p:txEl>
                                              <p:pRg st="2" end="2"/>
                                            </p:txEl>
                                          </p:spTgt>
                                        </p:tgtEl>
                                      </p:cBhvr>
                                    </p:animEffect>
                                  </p:childTnLst>
                                </p:cTn>
                              </p:par>
                            </p:childTnLst>
                          </p:cTn>
                        </p:par>
                        <p:par>
                          <p:cTn id="41" fill="hold">
                            <p:stCondLst>
                              <p:cond delay="2000"/>
                            </p:stCondLst>
                            <p:childTnLst>
                              <p:par>
                                <p:cTn id="42" presetID="10" presetClass="entr" presetSubtype="0" fill="hold" nodeType="afterEffect">
                                  <p:stCondLst>
                                    <p:cond delay="0"/>
                                  </p:stCondLst>
                                  <p:childTnLst>
                                    <p:set>
                                      <p:cBhvr>
                                        <p:cTn id="43" dur="1" fill="hold">
                                          <p:stCondLst>
                                            <p:cond delay="0"/>
                                          </p:stCondLst>
                                        </p:cTn>
                                        <p:tgtEl>
                                          <p:spTgt spid="8">
                                            <p:txEl>
                                              <p:pRg st="4" end="4"/>
                                            </p:txEl>
                                          </p:spTgt>
                                        </p:tgtEl>
                                        <p:attrNameLst>
                                          <p:attrName>style.visibility</p:attrName>
                                        </p:attrNameLst>
                                      </p:cBhvr>
                                      <p:to>
                                        <p:strVal val="visible"/>
                                      </p:to>
                                    </p:set>
                                    <p:animEffect transition="in" filter="fade">
                                      <p:cBhvr>
                                        <p:cTn id="44" dur="750"/>
                                        <p:tgtEl>
                                          <p:spTgt spid="8">
                                            <p:txEl>
                                              <p:pRg st="4" end="4"/>
                                            </p:txEl>
                                          </p:spTgt>
                                        </p:tgtEl>
                                      </p:cBhvr>
                                    </p:animEffect>
                                  </p:childTnLst>
                                </p:cTn>
                              </p:par>
                            </p:childTnLst>
                          </p:cTn>
                        </p:par>
                        <p:par>
                          <p:cTn id="45" fill="hold">
                            <p:stCondLst>
                              <p:cond delay="2750"/>
                            </p:stCondLst>
                            <p:childTnLst>
                              <p:par>
                                <p:cTn id="46" presetID="10" presetClass="entr" presetSubtype="0" fill="hold" nodeType="afterEffect">
                                  <p:stCondLst>
                                    <p:cond delay="0"/>
                                  </p:stCondLst>
                                  <p:childTnLst>
                                    <p:set>
                                      <p:cBhvr>
                                        <p:cTn id="47" dur="1" fill="hold">
                                          <p:stCondLst>
                                            <p:cond delay="0"/>
                                          </p:stCondLst>
                                        </p:cTn>
                                        <p:tgtEl>
                                          <p:spTgt spid="8">
                                            <p:txEl>
                                              <p:pRg st="6" end="6"/>
                                            </p:txEl>
                                          </p:spTgt>
                                        </p:tgtEl>
                                        <p:attrNameLst>
                                          <p:attrName>style.visibility</p:attrName>
                                        </p:attrNameLst>
                                      </p:cBhvr>
                                      <p:to>
                                        <p:strVal val="visible"/>
                                      </p:to>
                                    </p:set>
                                    <p:animEffect transition="in" filter="fade">
                                      <p:cBhvr>
                                        <p:cTn id="48" dur="750"/>
                                        <p:tgtEl>
                                          <p:spTgt spid="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accent3">
                    <a:lumMod val="75000"/>
                  </a:schemeClr>
                </a:solidFill>
              </a:rPr>
              <a:t>Conclusion</a:t>
            </a:r>
          </a:p>
        </p:txBody>
      </p:sp>
      <p:sp>
        <p:nvSpPr>
          <p:cNvPr id="5" name="Arrow: Pentagon 4"/>
          <p:cNvSpPr/>
          <p:nvPr/>
        </p:nvSpPr>
        <p:spPr>
          <a:xfrm>
            <a:off x="611093" y="1892431"/>
            <a:ext cx="1954924" cy="1200808"/>
          </a:xfrm>
          <a:prstGeom prst="homePlat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scene3d>
            <a:camera prst="orthographicFront"/>
            <a:lightRig rig="threePt" dir="t"/>
          </a:scene3d>
          <a:sp3d>
            <a:bevelT prst="angle"/>
          </a:sp3d>
        </p:spPr>
        <p:style>
          <a:lnRef idx="0">
            <a:scrgbClr r="0" g="0" b="0"/>
          </a:lnRef>
          <a:fillRef idx="0">
            <a:scrgbClr r="0" g="0" b="0"/>
          </a:fillRef>
          <a:effectRef idx="0">
            <a:scrgbClr r="0" g="0" b="0"/>
          </a:effectRef>
          <a:fontRef idx="minor">
            <a:schemeClr val="lt1"/>
          </a:fontRef>
        </p:style>
        <p:txBody>
          <a:bodyPr rtlCol="0" anchor="ctr"/>
          <a:lstStyle/>
          <a:p>
            <a:pPr algn="ctr"/>
            <a:r>
              <a:rPr lang="en-US" sz="2000" b="1" dirty="0">
                <a:latin typeface="Arial" panose="020B0604020202020204" pitchFamily="34" charset="0"/>
                <a:cs typeface="Arial" panose="020B0604020202020204" pitchFamily="34" charset="0"/>
              </a:rPr>
              <a:t>Behavior variables</a:t>
            </a:r>
          </a:p>
        </p:txBody>
      </p:sp>
      <p:sp>
        <p:nvSpPr>
          <p:cNvPr id="6" name="Arrow: Pentagon 5"/>
          <p:cNvSpPr/>
          <p:nvPr/>
        </p:nvSpPr>
        <p:spPr>
          <a:xfrm>
            <a:off x="638001" y="4836170"/>
            <a:ext cx="1954924" cy="1200808"/>
          </a:xfrm>
          <a:prstGeom prst="homePlat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scene3d>
            <a:camera prst="orthographicFront"/>
            <a:lightRig rig="threePt" dir="t"/>
          </a:scene3d>
          <a:sp3d>
            <a:bevelT prst="angle"/>
          </a:sp3d>
        </p:spPr>
        <p:style>
          <a:lnRef idx="0">
            <a:scrgbClr r="0" g="0" b="0"/>
          </a:lnRef>
          <a:fillRef idx="0">
            <a:scrgbClr r="0" g="0" b="0"/>
          </a:fillRef>
          <a:effectRef idx="0">
            <a:scrgbClr r="0" g="0" b="0"/>
          </a:effectRef>
          <a:fontRef idx="minor">
            <a:schemeClr val="lt1"/>
          </a:fontRef>
        </p:style>
        <p:txBody>
          <a:bodyPr rtlCol="0" anchor="ctr"/>
          <a:lstStyle/>
          <a:p>
            <a:pPr algn="ctr"/>
            <a:r>
              <a:rPr lang="en-US" sz="2000" b="1" dirty="0">
                <a:latin typeface="Arial" panose="020B0604020202020204" pitchFamily="34" charset="0"/>
                <a:cs typeface="Arial" panose="020B0604020202020204" pitchFamily="34" charset="0"/>
              </a:rPr>
              <a:t>Brain areas</a:t>
            </a:r>
          </a:p>
        </p:txBody>
      </p:sp>
      <p:sp>
        <p:nvSpPr>
          <p:cNvPr id="8" name="TextBox 7"/>
          <p:cNvSpPr txBox="1"/>
          <p:nvPr/>
        </p:nvSpPr>
        <p:spPr>
          <a:xfrm>
            <a:off x="2670374" y="1905000"/>
            <a:ext cx="3160294" cy="1569660"/>
          </a:xfrm>
          <a:prstGeom prst="rect">
            <a:avLst/>
          </a:prstGeom>
          <a:noFill/>
        </p:spPr>
        <p:txBody>
          <a:bodyPr wrap="square" rtlCol="0">
            <a:spAutoFit/>
          </a:bodyPr>
          <a:lstStyle/>
          <a:p>
            <a:pPr marL="285750" indent="-285750">
              <a:buClr>
                <a:schemeClr val="accent3">
                  <a:lumMod val="75000"/>
                </a:schemeClr>
              </a:buClr>
              <a:buFont typeface="Wingdings 3" panose="05040102010807070707" pitchFamily="18" charset="2"/>
              <a:buChar char="´"/>
            </a:pPr>
            <a:r>
              <a:rPr lang="en-US" sz="2400" b="1" dirty="0">
                <a:solidFill>
                  <a:schemeClr val="accent3">
                    <a:lumMod val="75000"/>
                  </a:schemeClr>
                </a:solidFill>
                <a:latin typeface="Times New Roman" panose="02020603050405020304" pitchFamily="18" charset="0"/>
                <a:cs typeface="Times New Roman" panose="02020603050405020304" pitchFamily="18" charset="0"/>
              </a:rPr>
              <a:t>Working Memory</a:t>
            </a:r>
          </a:p>
          <a:p>
            <a:pPr marL="285750" indent="-285750">
              <a:buClr>
                <a:schemeClr val="accent3">
                  <a:lumMod val="75000"/>
                </a:schemeClr>
              </a:buClr>
              <a:buFont typeface="Wingdings 3" panose="05040102010807070707" pitchFamily="18" charset="2"/>
              <a:buChar char="´"/>
            </a:pPr>
            <a:endParaRPr lang="en-US" sz="2400" b="1" dirty="0">
              <a:solidFill>
                <a:schemeClr val="accent3">
                  <a:lumMod val="75000"/>
                </a:schemeClr>
              </a:solidFill>
              <a:latin typeface="Times New Roman" panose="02020603050405020304" pitchFamily="18" charset="0"/>
              <a:cs typeface="Times New Roman" panose="02020603050405020304" pitchFamily="18" charset="0"/>
            </a:endParaRPr>
          </a:p>
          <a:p>
            <a:pPr marL="285750" indent="-285750">
              <a:buClr>
                <a:schemeClr val="accent3">
                  <a:lumMod val="75000"/>
                </a:schemeClr>
              </a:buClr>
              <a:buFont typeface="Wingdings 3" panose="05040102010807070707" pitchFamily="18" charset="2"/>
              <a:buChar char="´"/>
            </a:pPr>
            <a:r>
              <a:rPr lang="en-US" sz="2400" b="1" dirty="0">
                <a:solidFill>
                  <a:schemeClr val="accent3">
                    <a:lumMod val="75000"/>
                  </a:schemeClr>
                </a:solidFill>
                <a:latin typeface="Times New Roman" panose="02020603050405020304" pitchFamily="18" charset="0"/>
                <a:cs typeface="Times New Roman" panose="02020603050405020304" pitchFamily="18" charset="0"/>
              </a:rPr>
              <a:t>Attention Problems</a:t>
            </a:r>
          </a:p>
          <a:p>
            <a:pPr marL="285750" indent="-285750">
              <a:buClr>
                <a:schemeClr val="accent3"/>
              </a:buClr>
              <a:buFont typeface="Wingdings 3" panose="05040102010807070707" pitchFamily="18" charset="2"/>
              <a:buChar char="´"/>
            </a:pPr>
            <a:endParaRPr lang="en-US" sz="2400" b="1" dirty="0">
              <a:solidFill>
                <a:schemeClr val="accent3">
                  <a:lumMod val="75000"/>
                </a:schemeClr>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6467226" y="1892431"/>
            <a:ext cx="1668378" cy="1200329"/>
          </a:xfrm>
          <a:prstGeom prst="rect">
            <a:avLst/>
          </a:prstGeom>
          <a:noFill/>
        </p:spPr>
        <p:txBody>
          <a:bodyPr wrap="square" rtlCol="0">
            <a:spAutoFit/>
          </a:bodyPr>
          <a:lstStyle/>
          <a:p>
            <a:pPr marL="285750" indent="-285750">
              <a:buClr>
                <a:schemeClr val="accent3">
                  <a:lumMod val="75000"/>
                </a:schemeClr>
              </a:buClr>
              <a:buFont typeface="Wingdings 3" panose="05040102010807070707" pitchFamily="18" charset="2"/>
              <a:buChar char="´"/>
            </a:pPr>
            <a:r>
              <a:rPr lang="en-US" sz="2400" b="1" dirty="0">
                <a:solidFill>
                  <a:schemeClr val="accent3">
                    <a:lumMod val="75000"/>
                  </a:schemeClr>
                </a:solidFill>
                <a:latin typeface="Times New Roman" panose="02020603050405020304" pitchFamily="18" charset="0"/>
                <a:cs typeface="Times New Roman" panose="02020603050405020304" pitchFamily="18" charset="0"/>
              </a:rPr>
              <a:t>Shifting</a:t>
            </a:r>
          </a:p>
          <a:p>
            <a:pPr marL="285750" indent="-285750">
              <a:buClr>
                <a:schemeClr val="accent3">
                  <a:lumMod val="75000"/>
                </a:schemeClr>
              </a:buClr>
              <a:buFont typeface="Wingdings 3" panose="05040102010807070707" pitchFamily="18" charset="2"/>
              <a:buChar char="´"/>
            </a:pPr>
            <a:endParaRPr lang="en-US" sz="2400" b="1" dirty="0">
              <a:solidFill>
                <a:schemeClr val="accent3">
                  <a:lumMod val="75000"/>
                </a:schemeClr>
              </a:solidFill>
              <a:latin typeface="Times New Roman" panose="02020603050405020304" pitchFamily="18" charset="0"/>
              <a:cs typeface="Times New Roman" panose="02020603050405020304" pitchFamily="18" charset="0"/>
            </a:endParaRPr>
          </a:p>
          <a:p>
            <a:pPr marL="285750" indent="-285750">
              <a:buClr>
                <a:schemeClr val="accent3">
                  <a:lumMod val="75000"/>
                </a:schemeClr>
              </a:buClr>
              <a:buFont typeface="Wingdings 3" panose="05040102010807070707" pitchFamily="18" charset="2"/>
              <a:buChar char="´"/>
            </a:pPr>
            <a:r>
              <a:rPr lang="en-US" sz="2400" b="1" dirty="0">
                <a:solidFill>
                  <a:schemeClr val="accent3">
                    <a:lumMod val="75000"/>
                  </a:schemeClr>
                </a:solidFill>
                <a:latin typeface="Times New Roman" panose="02020603050405020304" pitchFamily="18" charset="0"/>
                <a:cs typeface="Times New Roman" panose="02020603050405020304" pitchFamily="18" charset="0"/>
              </a:rPr>
              <a:t>Initiate</a:t>
            </a:r>
          </a:p>
        </p:txBody>
      </p:sp>
      <p:sp>
        <p:nvSpPr>
          <p:cNvPr id="12" name="TextBox 11"/>
          <p:cNvSpPr txBox="1"/>
          <p:nvPr/>
        </p:nvSpPr>
        <p:spPr>
          <a:xfrm>
            <a:off x="8576894" y="2228165"/>
            <a:ext cx="3433011" cy="461665"/>
          </a:xfrm>
          <a:prstGeom prst="rect">
            <a:avLst/>
          </a:prstGeom>
          <a:noFill/>
        </p:spPr>
        <p:txBody>
          <a:bodyPr wrap="square" rtlCol="0">
            <a:spAutoFit/>
          </a:bodyPr>
          <a:lstStyle/>
          <a:p>
            <a:pPr marL="285750" indent="-285750">
              <a:buClr>
                <a:schemeClr val="accent3">
                  <a:lumMod val="75000"/>
                </a:schemeClr>
              </a:buClr>
              <a:buFont typeface="Wingdings 3" panose="05040102010807070707" pitchFamily="18" charset="2"/>
              <a:buChar char="´"/>
            </a:pPr>
            <a:r>
              <a:rPr lang="en-US" sz="2400" b="1" dirty="0">
                <a:solidFill>
                  <a:schemeClr val="accent3">
                    <a:lumMod val="75000"/>
                  </a:schemeClr>
                </a:solidFill>
                <a:latin typeface="Times New Roman" panose="02020603050405020304" pitchFamily="18" charset="0"/>
                <a:cs typeface="Times New Roman" panose="02020603050405020304" pitchFamily="18" charset="0"/>
              </a:rPr>
              <a:t>Controls &gt; Dyslexia</a:t>
            </a:r>
          </a:p>
        </p:txBody>
      </p:sp>
      <p:sp>
        <p:nvSpPr>
          <p:cNvPr id="9" name="TextBox 8"/>
          <p:cNvSpPr txBox="1"/>
          <p:nvPr/>
        </p:nvSpPr>
        <p:spPr>
          <a:xfrm>
            <a:off x="2829324" y="4159301"/>
            <a:ext cx="3145723" cy="2554545"/>
          </a:xfrm>
          <a:prstGeom prst="rect">
            <a:avLst/>
          </a:prstGeom>
          <a:noFill/>
        </p:spPr>
        <p:txBody>
          <a:bodyPr wrap="square" rtlCol="0">
            <a:spAutoFit/>
          </a:bodyPr>
          <a:lstStyle/>
          <a:p>
            <a:pPr marL="285750" indent="-285750">
              <a:buFont typeface="Wingdings 3" panose="05040102010807070707" pitchFamily="18" charset="2"/>
              <a:buChar char=""/>
            </a:pPr>
            <a:r>
              <a:rPr lang="en-US" sz="2000" b="1" dirty="0">
                <a:solidFill>
                  <a:schemeClr val="accent3">
                    <a:lumMod val="75000"/>
                  </a:schemeClr>
                </a:solidFill>
                <a:latin typeface="Times New Roman" panose="02020603050405020304" pitchFamily="18" charset="0"/>
                <a:cs typeface="Times New Roman" panose="02020603050405020304" pitchFamily="18" charset="0"/>
              </a:rPr>
              <a:t>Lateral Prefrontal Cortex</a:t>
            </a:r>
          </a:p>
          <a:p>
            <a:pPr marL="285750" indent="-285750">
              <a:buFont typeface="Wingdings 3" panose="05040102010807070707" pitchFamily="18" charset="2"/>
              <a:buChar char=""/>
            </a:pPr>
            <a:endParaRPr lang="en-US" sz="2000" b="1" dirty="0">
              <a:solidFill>
                <a:schemeClr val="accent3">
                  <a:lumMod val="75000"/>
                </a:schemeClr>
              </a:solidFill>
              <a:latin typeface="Times New Roman" panose="02020603050405020304" pitchFamily="18" charset="0"/>
              <a:cs typeface="Times New Roman" panose="02020603050405020304" pitchFamily="18" charset="0"/>
            </a:endParaRPr>
          </a:p>
          <a:p>
            <a:pPr marL="285750" indent="-285750">
              <a:buFont typeface="Wingdings 3" panose="05040102010807070707" pitchFamily="18" charset="2"/>
              <a:buChar char=""/>
            </a:pPr>
            <a:r>
              <a:rPr lang="en-US" sz="2000" b="1" dirty="0">
                <a:solidFill>
                  <a:schemeClr val="accent3">
                    <a:lumMod val="75000"/>
                  </a:schemeClr>
                </a:solidFill>
                <a:latin typeface="Times New Roman" panose="02020603050405020304" pitchFamily="18" charset="0"/>
                <a:cs typeface="Times New Roman" panose="02020603050405020304" pitchFamily="18" charset="0"/>
              </a:rPr>
              <a:t>Dorsal Anterior Cingulate Cortex</a:t>
            </a:r>
          </a:p>
          <a:p>
            <a:pPr marL="285750" indent="-285750">
              <a:buFont typeface="Wingdings 3" panose="05040102010807070707" pitchFamily="18" charset="2"/>
              <a:buChar char=""/>
            </a:pPr>
            <a:endParaRPr lang="en-US" sz="2000" b="1" dirty="0">
              <a:solidFill>
                <a:schemeClr val="accent3">
                  <a:lumMod val="75000"/>
                </a:schemeClr>
              </a:solidFill>
              <a:latin typeface="Times New Roman" panose="02020603050405020304" pitchFamily="18" charset="0"/>
              <a:cs typeface="Times New Roman" panose="02020603050405020304" pitchFamily="18" charset="0"/>
            </a:endParaRPr>
          </a:p>
          <a:p>
            <a:pPr marL="285750" indent="-285750">
              <a:buFont typeface="Wingdings 3" panose="05040102010807070707" pitchFamily="18" charset="2"/>
              <a:buChar char=""/>
            </a:pPr>
            <a:r>
              <a:rPr lang="en-US" sz="2000" b="1" dirty="0">
                <a:solidFill>
                  <a:schemeClr val="accent3">
                    <a:lumMod val="75000"/>
                  </a:schemeClr>
                </a:solidFill>
                <a:latin typeface="Times New Roman" panose="02020603050405020304" pitchFamily="18" charset="0"/>
                <a:cs typeface="Times New Roman" panose="02020603050405020304" pitchFamily="18" charset="0"/>
              </a:rPr>
              <a:t>Posterior Parietal Lobe</a:t>
            </a:r>
          </a:p>
          <a:p>
            <a:pPr marL="285750" indent="-285750">
              <a:buFont typeface="Wingdings 3" panose="05040102010807070707" pitchFamily="18" charset="2"/>
              <a:buChar char=""/>
            </a:pPr>
            <a:endParaRPr lang="en-US" sz="2000" b="1" dirty="0">
              <a:solidFill>
                <a:schemeClr val="accent3">
                  <a:lumMod val="75000"/>
                </a:schemeClr>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6467226" y="4156380"/>
            <a:ext cx="3145723" cy="2862322"/>
          </a:xfrm>
          <a:prstGeom prst="rect">
            <a:avLst/>
          </a:prstGeom>
          <a:noFill/>
        </p:spPr>
        <p:txBody>
          <a:bodyPr wrap="square" rtlCol="0">
            <a:spAutoFit/>
          </a:bodyPr>
          <a:lstStyle/>
          <a:p>
            <a:pPr marL="285750" indent="-285750">
              <a:buFont typeface="Wingdings 3" panose="05040102010807070707" pitchFamily="18" charset="2"/>
              <a:buChar char=""/>
            </a:pPr>
            <a:r>
              <a:rPr lang="en-US" sz="2000" b="1" dirty="0">
                <a:solidFill>
                  <a:schemeClr val="accent3">
                    <a:lumMod val="75000"/>
                  </a:schemeClr>
                </a:solidFill>
                <a:latin typeface="Times New Roman" panose="02020603050405020304" pitchFamily="18" charset="0"/>
                <a:cs typeface="Times New Roman" panose="02020603050405020304" pitchFamily="18" charset="0"/>
              </a:rPr>
              <a:t>Surface Area</a:t>
            </a:r>
          </a:p>
          <a:p>
            <a:pPr marL="285750" indent="-285750">
              <a:buFont typeface="Wingdings 3" panose="05040102010807070707" pitchFamily="18" charset="2"/>
              <a:buChar char=""/>
            </a:pPr>
            <a:endParaRPr lang="en-US" sz="2000" b="1" dirty="0">
              <a:solidFill>
                <a:schemeClr val="accent3">
                  <a:lumMod val="75000"/>
                </a:schemeClr>
              </a:solidFill>
              <a:latin typeface="Times New Roman" panose="02020603050405020304" pitchFamily="18" charset="0"/>
              <a:cs typeface="Times New Roman" panose="02020603050405020304" pitchFamily="18" charset="0"/>
            </a:endParaRPr>
          </a:p>
          <a:p>
            <a:pPr marL="285750" indent="-285750">
              <a:buFont typeface="Wingdings 3" panose="05040102010807070707" pitchFamily="18" charset="2"/>
              <a:buChar char=""/>
            </a:pPr>
            <a:r>
              <a:rPr lang="en-US" sz="2000" b="1" dirty="0">
                <a:solidFill>
                  <a:schemeClr val="accent3">
                    <a:lumMod val="75000"/>
                  </a:schemeClr>
                </a:solidFill>
                <a:latin typeface="Times New Roman" panose="02020603050405020304" pitchFamily="18" charset="0"/>
                <a:cs typeface="Times New Roman" panose="02020603050405020304" pitchFamily="18" charset="0"/>
              </a:rPr>
              <a:t>Gray Matter Volume</a:t>
            </a:r>
          </a:p>
          <a:p>
            <a:pPr marL="285750" indent="-285750">
              <a:buFont typeface="Wingdings 3" panose="05040102010807070707" pitchFamily="18" charset="2"/>
              <a:buChar char=""/>
            </a:pPr>
            <a:endParaRPr lang="en-US" sz="2000" b="1" dirty="0">
              <a:solidFill>
                <a:schemeClr val="accent3">
                  <a:lumMod val="75000"/>
                </a:schemeClr>
              </a:solidFill>
              <a:latin typeface="Times New Roman" panose="02020603050405020304" pitchFamily="18" charset="0"/>
              <a:cs typeface="Times New Roman" panose="02020603050405020304" pitchFamily="18" charset="0"/>
            </a:endParaRPr>
          </a:p>
          <a:p>
            <a:pPr marL="285750" indent="-285750">
              <a:buFont typeface="Wingdings 3" panose="05040102010807070707" pitchFamily="18" charset="2"/>
              <a:buChar char=""/>
            </a:pPr>
            <a:r>
              <a:rPr lang="en-US" sz="2000" b="1" dirty="0">
                <a:solidFill>
                  <a:schemeClr val="accent3">
                    <a:lumMod val="75000"/>
                  </a:schemeClr>
                </a:solidFill>
                <a:latin typeface="Times New Roman" panose="02020603050405020304" pitchFamily="18" charset="0"/>
                <a:cs typeface="Times New Roman" panose="02020603050405020304" pitchFamily="18" charset="0"/>
              </a:rPr>
              <a:t>Average Cortical Thickness</a:t>
            </a:r>
          </a:p>
          <a:p>
            <a:pPr marL="285750" indent="-285750">
              <a:buFont typeface="Wingdings 3" panose="05040102010807070707" pitchFamily="18" charset="2"/>
              <a:buChar char=""/>
            </a:pPr>
            <a:endParaRPr lang="en-US" sz="2000" b="1" dirty="0">
              <a:solidFill>
                <a:schemeClr val="accent3">
                  <a:lumMod val="75000"/>
                </a:schemeClr>
              </a:solidFill>
              <a:latin typeface="Times New Roman" panose="02020603050405020304" pitchFamily="18" charset="0"/>
              <a:cs typeface="Times New Roman" panose="02020603050405020304" pitchFamily="18" charset="0"/>
            </a:endParaRPr>
          </a:p>
          <a:p>
            <a:pPr marL="285750" indent="-285750">
              <a:buFont typeface="Wingdings 3" panose="05040102010807070707" pitchFamily="18" charset="2"/>
              <a:buChar char=""/>
            </a:pPr>
            <a:endParaRPr lang="en-US" sz="2000" b="1" dirty="0">
              <a:solidFill>
                <a:schemeClr val="accent3">
                  <a:lumMod val="75000"/>
                </a:schemeClr>
              </a:solidFill>
              <a:latin typeface="Times New Roman" panose="02020603050405020304" pitchFamily="18" charset="0"/>
              <a:cs typeface="Times New Roman" panose="02020603050405020304" pitchFamily="18" charset="0"/>
            </a:endParaRPr>
          </a:p>
          <a:p>
            <a:pPr marL="285750" indent="-285750">
              <a:buFont typeface="Wingdings 3" panose="05040102010807070707" pitchFamily="18" charset="2"/>
              <a:buChar char=""/>
            </a:pPr>
            <a:endParaRPr lang="en-US" sz="2000" b="1" dirty="0">
              <a:solidFill>
                <a:schemeClr val="accent3">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3136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8">
                                            <p:txEl>
                                              <p:pRg st="2" end="2"/>
                                            </p:txEl>
                                          </p:spTgt>
                                        </p:tgtEl>
                                        <p:attrNameLst>
                                          <p:attrName>style.visibility</p:attrName>
                                        </p:attrNameLst>
                                      </p:cBhvr>
                                      <p:to>
                                        <p:strVal val="visible"/>
                                      </p:to>
                                    </p:set>
                                    <p:animEffect transition="in" filter="fade">
                                      <p:cBhvr>
                                        <p:cTn id="16" dur="750"/>
                                        <p:tgtEl>
                                          <p:spTgt spid="8">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animEffect transition="in" filter="fade">
                                      <p:cBhvr>
                                        <p:cTn id="21" dur="500"/>
                                        <p:tgtEl>
                                          <p:spTgt spid="10">
                                            <p:txEl>
                                              <p:pRg st="0" end="0"/>
                                            </p:txEl>
                                          </p:spTgt>
                                        </p:tgtEl>
                                      </p:cBhvr>
                                    </p:animEffect>
                                  </p:childTnLst>
                                </p:cTn>
                              </p:par>
                            </p:childTnLst>
                          </p:cTn>
                        </p:par>
                        <p:par>
                          <p:cTn id="22" fill="hold">
                            <p:stCondLst>
                              <p:cond delay="500"/>
                            </p:stCondLst>
                            <p:childTnLst>
                              <p:par>
                                <p:cTn id="23" presetID="10" presetClass="entr" presetSubtype="0" fill="hold" nodeType="afterEffect">
                                  <p:stCondLst>
                                    <p:cond delay="0"/>
                                  </p:stCondLst>
                                  <p:childTnLst>
                                    <p:set>
                                      <p:cBhvr>
                                        <p:cTn id="24" dur="1" fill="hold">
                                          <p:stCondLst>
                                            <p:cond delay="0"/>
                                          </p:stCondLst>
                                        </p:cTn>
                                        <p:tgtEl>
                                          <p:spTgt spid="10">
                                            <p:txEl>
                                              <p:pRg st="2" end="2"/>
                                            </p:txEl>
                                          </p:spTgt>
                                        </p:tgtEl>
                                        <p:attrNameLst>
                                          <p:attrName>style.visibility</p:attrName>
                                        </p:attrNameLst>
                                      </p:cBhvr>
                                      <p:to>
                                        <p:strVal val="visible"/>
                                      </p:to>
                                    </p:set>
                                    <p:animEffect transition="in" filter="fade">
                                      <p:cBhvr>
                                        <p:cTn id="25" dur="750"/>
                                        <p:tgtEl>
                                          <p:spTgt spid="10">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fade">
                                      <p:cBhvr>
                                        <p:cTn id="30" dur="5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fade">
                                      <p:cBhvr>
                                        <p:cTn id="35" dur="500"/>
                                        <p:tgtEl>
                                          <p:spTgt spid="6"/>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9">
                                            <p:txEl>
                                              <p:pRg st="0" end="0"/>
                                            </p:txEl>
                                          </p:spTgt>
                                        </p:tgtEl>
                                        <p:attrNameLst>
                                          <p:attrName>style.visibility</p:attrName>
                                        </p:attrNameLst>
                                      </p:cBhvr>
                                      <p:to>
                                        <p:strVal val="visible"/>
                                      </p:to>
                                    </p:set>
                                    <p:animEffect transition="in" filter="fade">
                                      <p:cBhvr>
                                        <p:cTn id="40" dur="750"/>
                                        <p:tgtEl>
                                          <p:spTgt spid="9">
                                            <p:txEl>
                                              <p:pRg st="0" end="0"/>
                                            </p:txEl>
                                          </p:spTgt>
                                        </p:tgtEl>
                                      </p:cBhvr>
                                    </p:animEffect>
                                  </p:childTnLst>
                                </p:cTn>
                              </p:par>
                            </p:childTnLst>
                          </p:cTn>
                        </p:par>
                        <p:par>
                          <p:cTn id="41" fill="hold">
                            <p:stCondLst>
                              <p:cond delay="750"/>
                            </p:stCondLst>
                            <p:childTnLst>
                              <p:par>
                                <p:cTn id="42" presetID="10" presetClass="entr" presetSubtype="0" fill="hold" nodeType="afterEffect">
                                  <p:stCondLst>
                                    <p:cond delay="0"/>
                                  </p:stCondLst>
                                  <p:childTnLst>
                                    <p:set>
                                      <p:cBhvr>
                                        <p:cTn id="43" dur="1" fill="hold">
                                          <p:stCondLst>
                                            <p:cond delay="0"/>
                                          </p:stCondLst>
                                        </p:cTn>
                                        <p:tgtEl>
                                          <p:spTgt spid="9">
                                            <p:txEl>
                                              <p:pRg st="2" end="2"/>
                                            </p:txEl>
                                          </p:spTgt>
                                        </p:tgtEl>
                                        <p:attrNameLst>
                                          <p:attrName>style.visibility</p:attrName>
                                        </p:attrNameLst>
                                      </p:cBhvr>
                                      <p:to>
                                        <p:strVal val="visible"/>
                                      </p:to>
                                    </p:set>
                                    <p:animEffect transition="in" filter="fade">
                                      <p:cBhvr>
                                        <p:cTn id="44" dur="750"/>
                                        <p:tgtEl>
                                          <p:spTgt spid="9">
                                            <p:txEl>
                                              <p:pRg st="2" end="2"/>
                                            </p:txEl>
                                          </p:spTgt>
                                        </p:tgtEl>
                                      </p:cBhvr>
                                    </p:animEffect>
                                  </p:childTnLst>
                                </p:cTn>
                              </p:par>
                            </p:childTnLst>
                          </p:cTn>
                        </p:par>
                        <p:par>
                          <p:cTn id="45" fill="hold">
                            <p:stCondLst>
                              <p:cond delay="1500"/>
                            </p:stCondLst>
                            <p:childTnLst>
                              <p:par>
                                <p:cTn id="46" presetID="10" presetClass="entr" presetSubtype="0" fill="hold" nodeType="afterEffect">
                                  <p:stCondLst>
                                    <p:cond delay="0"/>
                                  </p:stCondLst>
                                  <p:childTnLst>
                                    <p:set>
                                      <p:cBhvr>
                                        <p:cTn id="47" dur="1" fill="hold">
                                          <p:stCondLst>
                                            <p:cond delay="0"/>
                                          </p:stCondLst>
                                        </p:cTn>
                                        <p:tgtEl>
                                          <p:spTgt spid="9">
                                            <p:txEl>
                                              <p:pRg st="4" end="4"/>
                                            </p:txEl>
                                          </p:spTgt>
                                        </p:tgtEl>
                                        <p:attrNameLst>
                                          <p:attrName>style.visibility</p:attrName>
                                        </p:attrNameLst>
                                      </p:cBhvr>
                                      <p:to>
                                        <p:strVal val="visible"/>
                                      </p:to>
                                    </p:set>
                                    <p:animEffect transition="in" filter="fade">
                                      <p:cBhvr>
                                        <p:cTn id="48" dur="750"/>
                                        <p:tgtEl>
                                          <p:spTgt spid="9">
                                            <p:txEl>
                                              <p:pRg st="4" end="4"/>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11">
                                            <p:txEl>
                                              <p:pRg st="0" end="0"/>
                                            </p:txEl>
                                          </p:spTgt>
                                        </p:tgtEl>
                                        <p:attrNameLst>
                                          <p:attrName>style.visibility</p:attrName>
                                        </p:attrNameLst>
                                      </p:cBhvr>
                                      <p:to>
                                        <p:strVal val="visible"/>
                                      </p:to>
                                    </p:set>
                                    <p:animEffect transition="in" filter="fade">
                                      <p:cBhvr>
                                        <p:cTn id="53" dur="750"/>
                                        <p:tgtEl>
                                          <p:spTgt spid="11">
                                            <p:txEl>
                                              <p:pRg st="0" end="0"/>
                                            </p:txEl>
                                          </p:spTgt>
                                        </p:tgtEl>
                                      </p:cBhvr>
                                    </p:animEffect>
                                  </p:childTnLst>
                                </p:cTn>
                              </p:par>
                            </p:childTnLst>
                          </p:cTn>
                        </p:par>
                        <p:par>
                          <p:cTn id="54" fill="hold">
                            <p:stCondLst>
                              <p:cond delay="750"/>
                            </p:stCondLst>
                            <p:childTnLst>
                              <p:par>
                                <p:cTn id="55" presetID="10" presetClass="entr" presetSubtype="0" fill="hold" nodeType="afterEffect">
                                  <p:stCondLst>
                                    <p:cond delay="0"/>
                                  </p:stCondLst>
                                  <p:childTnLst>
                                    <p:set>
                                      <p:cBhvr>
                                        <p:cTn id="56" dur="1" fill="hold">
                                          <p:stCondLst>
                                            <p:cond delay="0"/>
                                          </p:stCondLst>
                                        </p:cTn>
                                        <p:tgtEl>
                                          <p:spTgt spid="11">
                                            <p:txEl>
                                              <p:pRg st="2" end="2"/>
                                            </p:txEl>
                                          </p:spTgt>
                                        </p:tgtEl>
                                        <p:attrNameLst>
                                          <p:attrName>style.visibility</p:attrName>
                                        </p:attrNameLst>
                                      </p:cBhvr>
                                      <p:to>
                                        <p:strVal val="visible"/>
                                      </p:to>
                                    </p:set>
                                    <p:animEffect transition="in" filter="fade">
                                      <p:cBhvr>
                                        <p:cTn id="57" dur="750"/>
                                        <p:tgtEl>
                                          <p:spTgt spid="11">
                                            <p:txEl>
                                              <p:pRg st="2" end="2"/>
                                            </p:txEl>
                                          </p:spTgt>
                                        </p:tgtEl>
                                      </p:cBhvr>
                                    </p:animEffect>
                                  </p:childTnLst>
                                </p:cTn>
                              </p:par>
                            </p:childTnLst>
                          </p:cTn>
                        </p:par>
                        <p:par>
                          <p:cTn id="58" fill="hold">
                            <p:stCondLst>
                              <p:cond delay="1500"/>
                            </p:stCondLst>
                            <p:childTnLst>
                              <p:par>
                                <p:cTn id="59" presetID="10" presetClass="entr" presetSubtype="0" fill="hold" nodeType="afterEffect">
                                  <p:stCondLst>
                                    <p:cond delay="0"/>
                                  </p:stCondLst>
                                  <p:childTnLst>
                                    <p:set>
                                      <p:cBhvr>
                                        <p:cTn id="60" dur="1" fill="hold">
                                          <p:stCondLst>
                                            <p:cond delay="0"/>
                                          </p:stCondLst>
                                        </p:cTn>
                                        <p:tgtEl>
                                          <p:spTgt spid="11">
                                            <p:txEl>
                                              <p:pRg st="4" end="4"/>
                                            </p:txEl>
                                          </p:spTgt>
                                        </p:tgtEl>
                                        <p:attrNameLst>
                                          <p:attrName>style.visibility</p:attrName>
                                        </p:attrNameLst>
                                      </p:cBhvr>
                                      <p:to>
                                        <p:strVal val="visible"/>
                                      </p:to>
                                    </p:set>
                                    <p:animEffect transition="in" filter="fade">
                                      <p:cBhvr>
                                        <p:cTn id="61" dur="75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accent3"/>
                </a:solidFill>
              </a:rPr>
              <a:t>Limitations</a:t>
            </a:r>
          </a:p>
        </p:txBody>
      </p:sp>
      <p:sp>
        <p:nvSpPr>
          <p:cNvPr id="4" name="Arrow: Pentagon 3"/>
          <p:cNvSpPr/>
          <p:nvPr/>
        </p:nvSpPr>
        <p:spPr>
          <a:xfrm>
            <a:off x="899851" y="1905000"/>
            <a:ext cx="1954924" cy="1200808"/>
          </a:xfrm>
          <a:prstGeom prst="homePlat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scene3d>
            <a:camera prst="orthographicFront"/>
            <a:lightRig rig="threePt" dir="t"/>
          </a:scene3d>
          <a:sp3d>
            <a:bevelT prst="angle"/>
          </a:sp3d>
        </p:spPr>
        <p:style>
          <a:lnRef idx="0">
            <a:scrgbClr r="0" g="0" b="0"/>
          </a:lnRef>
          <a:fillRef idx="0">
            <a:scrgbClr r="0" g="0" b="0"/>
          </a:fillRef>
          <a:effectRef idx="0">
            <a:scrgbClr r="0" g="0" b="0"/>
          </a:effectRef>
          <a:fontRef idx="minor">
            <a:schemeClr val="lt1"/>
          </a:fontRef>
        </p:style>
        <p:txBody>
          <a:bodyPr rtlCol="0" anchor="ctr"/>
          <a:lstStyle/>
          <a:p>
            <a:pPr algn="ctr"/>
            <a:r>
              <a:rPr lang="en-US" sz="2000" b="1" dirty="0">
                <a:latin typeface="Arial" panose="020B0604020202020204" pitchFamily="34" charset="0"/>
                <a:cs typeface="Arial" panose="020B0604020202020204" pitchFamily="34" charset="0"/>
              </a:rPr>
              <a:t>Sample Size</a:t>
            </a:r>
          </a:p>
        </p:txBody>
      </p:sp>
      <p:sp>
        <p:nvSpPr>
          <p:cNvPr id="10" name="Isosceles Triangle 9"/>
          <p:cNvSpPr/>
          <p:nvPr/>
        </p:nvSpPr>
        <p:spPr>
          <a:xfrm rot="5400000">
            <a:off x="3287257" y="1539860"/>
            <a:ext cx="1042382" cy="1620974"/>
          </a:xfrm>
          <a:prstGeom prst="triangle">
            <a:avLst/>
          </a:prstGeom>
          <a:gradFill flip="none" rotWithShape="1">
            <a:gsLst>
              <a:gs pos="0">
                <a:schemeClr val="accent2">
                  <a:lumMod val="75000"/>
                </a:schemeClr>
              </a:gs>
              <a:gs pos="67000">
                <a:schemeClr val="accent2">
                  <a:lumMod val="60000"/>
                  <a:lumOff val="40000"/>
                </a:schemeClr>
              </a:gs>
              <a:gs pos="100000">
                <a:schemeClr val="accent2">
                  <a:lumMod val="40000"/>
                  <a:lumOff val="6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vert="vert270" rtlCol="0" anchor="ctr"/>
          <a:lstStyle/>
          <a:p>
            <a:pPr algn="ctr"/>
            <a:r>
              <a:rPr lang="en-US" sz="2400" b="1" dirty="0">
                <a:solidFill>
                  <a:schemeClr val="tx1"/>
                </a:solidFill>
              </a:rPr>
              <a:t>60       </a:t>
            </a:r>
          </a:p>
        </p:txBody>
      </p:sp>
      <p:sp>
        <p:nvSpPr>
          <p:cNvPr id="11" name="Rectangle 10"/>
          <p:cNvSpPr/>
          <p:nvPr/>
        </p:nvSpPr>
        <p:spPr>
          <a:xfrm>
            <a:off x="4618935" y="1650103"/>
            <a:ext cx="6193445" cy="453189"/>
          </a:xfrm>
          <a:prstGeom prst="rect">
            <a:avLst/>
          </a:prstGeom>
          <a:gradFill flip="none" rotWithShape="1">
            <a:gsLst>
              <a:gs pos="100000">
                <a:schemeClr val="accent3">
                  <a:lumMod val="75000"/>
                </a:schemeClr>
              </a:gs>
              <a:gs pos="53000">
                <a:schemeClr val="accent3">
                  <a:lumMod val="60000"/>
                  <a:lumOff val="40000"/>
                </a:schemeClr>
              </a:gs>
              <a:gs pos="0">
                <a:schemeClr val="accent3">
                  <a:lumMod val="20000"/>
                  <a:lumOff val="80000"/>
                </a:schemeClr>
              </a:gs>
            </a:gsLst>
            <a:path path="circle">
              <a:fillToRect l="100000" t="100000"/>
            </a:path>
            <a:tileRect r="-100000" b="-100000"/>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2000" b="1" dirty="0">
                <a:solidFill>
                  <a:schemeClr val="tx1"/>
                </a:solidFill>
              </a:rPr>
              <a:t> 12    								             7</a:t>
            </a:r>
          </a:p>
        </p:txBody>
      </p:sp>
      <p:sp>
        <p:nvSpPr>
          <p:cNvPr id="12" name="Rectangle 11"/>
          <p:cNvSpPr/>
          <p:nvPr/>
        </p:nvSpPr>
        <p:spPr>
          <a:xfrm>
            <a:off x="4618934" y="2477804"/>
            <a:ext cx="6193445" cy="453189"/>
          </a:xfrm>
          <a:prstGeom prst="rect">
            <a:avLst/>
          </a:prstGeom>
          <a:gradFill flip="none" rotWithShape="1">
            <a:gsLst>
              <a:gs pos="100000">
                <a:schemeClr val="accent3">
                  <a:lumMod val="75000"/>
                </a:schemeClr>
              </a:gs>
              <a:gs pos="53000">
                <a:schemeClr val="accent3">
                  <a:lumMod val="60000"/>
                  <a:lumOff val="40000"/>
                </a:schemeClr>
              </a:gs>
              <a:gs pos="0">
                <a:schemeClr val="accent3">
                  <a:lumMod val="20000"/>
                  <a:lumOff val="80000"/>
                </a:schemeClr>
              </a:gs>
            </a:gsLst>
            <a:path path="circle">
              <a:fillToRect l="100000" t="100000"/>
            </a:path>
            <a:tileRect r="-100000" b="-100000"/>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2000" b="1" dirty="0">
                <a:solidFill>
                  <a:schemeClr val="tx1"/>
                </a:solidFill>
              </a:rPr>
              <a:t>10      	                       9                                 5</a:t>
            </a:r>
          </a:p>
        </p:txBody>
      </p:sp>
      <p:sp>
        <p:nvSpPr>
          <p:cNvPr id="7" name="Arrow: Pentagon 6"/>
          <p:cNvSpPr/>
          <p:nvPr/>
        </p:nvSpPr>
        <p:spPr>
          <a:xfrm>
            <a:off x="899851" y="4640179"/>
            <a:ext cx="1954924" cy="1200808"/>
          </a:xfrm>
          <a:prstGeom prst="homePlat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scene3d>
            <a:camera prst="orthographicFront"/>
            <a:lightRig rig="threePt" dir="t"/>
          </a:scene3d>
          <a:sp3d>
            <a:bevelT prst="angle"/>
          </a:sp3d>
        </p:spPr>
        <p:style>
          <a:lnRef idx="0">
            <a:scrgbClr r="0" g="0" b="0"/>
          </a:lnRef>
          <a:fillRef idx="0">
            <a:scrgbClr r="0" g="0" b="0"/>
          </a:fillRef>
          <a:effectRef idx="0">
            <a:scrgbClr r="0" g="0" b="0"/>
          </a:effectRef>
          <a:fontRef idx="minor">
            <a:schemeClr val="lt1"/>
          </a:fontRef>
        </p:style>
        <p:txBody>
          <a:bodyPr rtlCol="0" anchor="ctr"/>
          <a:lstStyle/>
          <a:p>
            <a:pPr algn="ctr"/>
            <a:r>
              <a:rPr lang="en-US" sz="2000" b="1" dirty="0">
                <a:latin typeface="Arial" panose="020B0604020202020204" pitchFamily="34" charset="0"/>
                <a:cs typeface="Arial" panose="020B0604020202020204" pitchFamily="34" charset="0"/>
              </a:rPr>
              <a:t>Time Constraints</a:t>
            </a:r>
          </a:p>
        </p:txBody>
      </p:sp>
      <p:sp>
        <p:nvSpPr>
          <p:cNvPr id="3" name="TextBox 2"/>
          <p:cNvSpPr txBox="1"/>
          <p:nvPr/>
        </p:nvSpPr>
        <p:spPr>
          <a:xfrm>
            <a:off x="3528071" y="4825084"/>
            <a:ext cx="2181726" cy="954107"/>
          </a:xfrm>
          <a:prstGeom prst="rect">
            <a:avLst/>
          </a:prstGeom>
          <a:noFill/>
        </p:spPr>
        <p:txBody>
          <a:bodyPr wrap="square" rtlCol="0">
            <a:spAutoFit/>
          </a:bodyPr>
          <a:lstStyle/>
          <a:p>
            <a:pPr algn="ctr"/>
            <a:r>
              <a:rPr lang="en-US" sz="2800" b="1" dirty="0">
                <a:solidFill>
                  <a:schemeClr val="accent3">
                    <a:lumMod val="75000"/>
                  </a:schemeClr>
                </a:solidFill>
              </a:rPr>
              <a:t>Striatum Analysis</a:t>
            </a:r>
          </a:p>
        </p:txBody>
      </p:sp>
      <p:sp>
        <p:nvSpPr>
          <p:cNvPr id="5" name="TextBox 4"/>
          <p:cNvSpPr txBox="1"/>
          <p:nvPr/>
        </p:nvSpPr>
        <p:spPr>
          <a:xfrm>
            <a:off x="7715655" y="4825084"/>
            <a:ext cx="3096723" cy="954107"/>
          </a:xfrm>
          <a:prstGeom prst="rect">
            <a:avLst/>
          </a:prstGeom>
          <a:noFill/>
        </p:spPr>
        <p:txBody>
          <a:bodyPr wrap="square" rtlCol="0">
            <a:spAutoFit/>
          </a:bodyPr>
          <a:lstStyle/>
          <a:p>
            <a:pPr algn="ctr"/>
            <a:r>
              <a:rPr lang="en-US" sz="2800" b="1" dirty="0">
                <a:solidFill>
                  <a:schemeClr val="accent3">
                    <a:lumMod val="75000"/>
                  </a:schemeClr>
                </a:solidFill>
              </a:rPr>
              <a:t>DTR White Matter Tracking</a:t>
            </a:r>
          </a:p>
        </p:txBody>
      </p:sp>
    </p:spTree>
    <p:extLst>
      <p:ext uri="{BB962C8B-B14F-4D97-AF65-F5344CB8AC3E}">
        <p14:creationId xmlns:p14="http://schemas.microsoft.com/office/powerpoint/2010/main" val="1588771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iterate type="wd">
                                    <p:tmPct val="115000"/>
                                  </p:iterate>
                                  <p:childTnLst>
                                    <p:set>
                                      <p:cBhvr>
                                        <p:cTn id="16" dur="1" fill="hold">
                                          <p:stCondLst>
                                            <p:cond delay="0"/>
                                          </p:stCondLst>
                                        </p:cTn>
                                        <p:tgtEl>
                                          <p:spTgt spid="11"/>
                                        </p:tgtEl>
                                        <p:attrNameLst>
                                          <p:attrName>style.visibility</p:attrName>
                                        </p:attrNameLst>
                                      </p:cBhvr>
                                      <p:to>
                                        <p:strVal val="visible"/>
                                      </p:to>
                                    </p:set>
                                    <p:animEffect transition="in" filter="fade">
                                      <p:cBhvr>
                                        <p:cTn id="17" dur="75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iterate type="wd">
                                    <p:tmPct val="115000"/>
                                  </p:iterate>
                                  <p:childTnLst>
                                    <p:set>
                                      <p:cBhvr>
                                        <p:cTn id="21" dur="1" fill="hold">
                                          <p:stCondLst>
                                            <p:cond delay="0"/>
                                          </p:stCondLst>
                                        </p:cTn>
                                        <p:tgtEl>
                                          <p:spTgt spid="12"/>
                                        </p:tgtEl>
                                        <p:attrNameLst>
                                          <p:attrName>style.visibility</p:attrName>
                                        </p:attrNameLst>
                                      </p:cBhvr>
                                      <p:to>
                                        <p:strVal val="visible"/>
                                      </p:to>
                                    </p:set>
                                    <p:animEffect transition="in" filter="fade">
                                      <p:cBhvr>
                                        <p:cTn id="22" dur="75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fade">
                                      <p:cBhvr>
                                        <p:cTn id="32" dur="500"/>
                                        <p:tgtEl>
                                          <p:spTgt spid="3"/>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fade">
                                      <p:cBhvr>
                                        <p:cTn id="3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animBg="1"/>
      <p:bldP spid="11" grpId="0" animBg="1"/>
      <p:bldP spid="12" grpId="0" animBg="1"/>
      <p:bldP spid="7" grpId="0" animBg="1"/>
      <p:bldP spid="3"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89423" y="559302"/>
            <a:ext cx="5056104" cy="780400"/>
          </a:xfrm>
        </p:spPr>
        <p:txBody>
          <a:bodyPr/>
          <a:lstStyle/>
          <a:p>
            <a:pPr algn="ctr"/>
            <a:r>
              <a:rPr lang="en-US" b="1" dirty="0">
                <a:solidFill>
                  <a:schemeClr val="accent3">
                    <a:lumMod val="75000"/>
                  </a:schemeClr>
                </a:solidFill>
              </a:rPr>
              <a:t>Acknowledgements</a:t>
            </a:r>
          </a:p>
        </p:txBody>
      </p:sp>
      <p:sp>
        <p:nvSpPr>
          <p:cNvPr id="8" name="TextBox 7"/>
          <p:cNvSpPr txBox="1"/>
          <p:nvPr/>
        </p:nvSpPr>
        <p:spPr>
          <a:xfrm>
            <a:off x="8423010" y="5447644"/>
            <a:ext cx="3522246" cy="1323439"/>
          </a:xfrm>
          <a:prstGeom prst="rect">
            <a:avLst/>
          </a:prstGeom>
          <a:noFill/>
        </p:spPr>
        <p:txBody>
          <a:bodyPr wrap="square" rtlCol="0">
            <a:spAutoFit/>
          </a:bodyPr>
          <a:lstStyle/>
          <a:p>
            <a:r>
              <a:rPr lang="en-US" sz="8000" b="1" dirty="0">
                <a:latin typeface="Edwardian Script ITC" panose="030303020407070D0804" pitchFamily="66" charset="0"/>
              </a:rPr>
              <a:t>Thank you</a:t>
            </a:r>
          </a:p>
        </p:txBody>
      </p:sp>
      <p:sp>
        <p:nvSpPr>
          <p:cNvPr id="9" name="Rectangle 8"/>
          <p:cNvSpPr/>
          <p:nvPr/>
        </p:nvSpPr>
        <p:spPr>
          <a:xfrm>
            <a:off x="1725729" y="2963785"/>
            <a:ext cx="2920181" cy="3723083"/>
          </a:xfrm>
          <a:prstGeom prst="rect">
            <a:avLst/>
          </a:prstGeom>
          <a:gradFill flip="none" rotWithShape="1">
            <a:gsLst>
              <a:gs pos="0">
                <a:schemeClr val="dk1">
                  <a:lumMod val="67000"/>
                </a:schemeClr>
              </a:gs>
              <a:gs pos="48000">
                <a:schemeClr val="dk1">
                  <a:lumMod val="97000"/>
                  <a:lumOff val="3000"/>
                </a:schemeClr>
              </a:gs>
              <a:gs pos="100000">
                <a:schemeClr val="dk1">
                  <a:lumMod val="60000"/>
                  <a:lumOff val="40000"/>
                </a:schemeClr>
              </a:gs>
            </a:gsLst>
            <a:lin ang="16200000" scaled="1"/>
            <a:tileRect/>
          </a:gradFill>
          <a:ln>
            <a:noFill/>
          </a:ln>
          <a:scene3d>
            <a:camera prst="orthographicFront"/>
            <a:lightRig rig="threePt" dir="t"/>
          </a:scene3d>
          <a:sp3d>
            <a:bevelT prst="angle"/>
          </a:sp3d>
        </p:spPr>
        <p:style>
          <a:lnRef idx="0">
            <a:scrgbClr r="0" g="0" b="0"/>
          </a:lnRef>
          <a:fillRef idx="0">
            <a:scrgbClr r="0" g="0" b="0"/>
          </a:fillRef>
          <a:effectRef idx="0">
            <a:scrgbClr r="0" g="0" b="0"/>
          </a:effectRef>
          <a:fontRef idx="minor">
            <a:schemeClr val="lt1"/>
          </a:fontRef>
        </p:style>
        <p:txBody>
          <a:bodyPr rtlCol="0" anchor="ctr"/>
          <a:lstStyle/>
          <a:p>
            <a:endParaRPr lang="en-US" b="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b="1" dirty="0">
                <a:solidFill>
                  <a:schemeClr val="bg1"/>
                </a:solidFill>
                <a:latin typeface="Arial" panose="020B0604020202020204" pitchFamily="34" charset="0"/>
                <a:cs typeface="Arial" panose="020B0604020202020204" pitchFamily="34" charset="0"/>
              </a:rPr>
              <a:t>Dr. Arthur Toga </a:t>
            </a:r>
          </a:p>
          <a:p>
            <a:pPr marL="342900" indent="-342900">
              <a:buFont typeface="Arial" panose="020B0604020202020204" pitchFamily="34" charset="0"/>
              <a:buChar char="•"/>
            </a:pPr>
            <a:endParaRPr lang="en-US" b="1" dirty="0">
              <a:solidFill>
                <a:schemeClr val="bg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b="1" dirty="0">
                <a:solidFill>
                  <a:schemeClr val="bg1"/>
                </a:solidFill>
                <a:latin typeface="Arial" panose="020B0604020202020204" pitchFamily="34" charset="0"/>
                <a:cs typeface="Arial" panose="020B0604020202020204" pitchFamily="34" charset="0"/>
              </a:rPr>
              <a:t>Dr. Jack Van Horn</a:t>
            </a:r>
          </a:p>
          <a:p>
            <a:pPr marL="342900" indent="-342900">
              <a:buFont typeface="Arial" panose="020B0604020202020204" pitchFamily="34" charset="0"/>
              <a:buChar char="•"/>
            </a:pPr>
            <a:endParaRPr lang="en-US" b="1" dirty="0">
              <a:solidFill>
                <a:schemeClr val="bg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b="1" dirty="0">
                <a:solidFill>
                  <a:schemeClr val="bg1"/>
                </a:solidFill>
                <a:latin typeface="Arial" panose="020B0604020202020204" pitchFamily="34" charset="0"/>
                <a:cs typeface="Arial" panose="020B0604020202020204" pitchFamily="34" charset="0"/>
              </a:rPr>
              <a:t>Dr. Kristi Clark</a:t>
            </a:r>
          </a:p>
          <a:p>
            <a:pPr marL="342900" indent="-342900">
              <a:buFont typeface="Arial" panose="020B0604020202020204" pitchFamily="34" charset="0"/>
              <a:buChar char="•"/>
            </a:pPr>
            <a:endParaRPr lang="en-US" b="1" dirty="0">
              <a:solidFill>
                <a:schemeClr val="bg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b="1" dirty="0">
                <a:solidFill>
                  <a:schemeClr val="bg1"/>
                </a:solidFill>
                <a:latin typeface="Arial" panose="020B0604020202020204" pitchFamily="34" charset="0"/>
                <a:cs typeface="Arial" panose="020B0604020202020204" pitchFamily="34" charset="0"/>
              </a:rPr>
              <a:t>Kirsten Lynch</a:t>
            </a:r>
          </a:p>
          <a:p>
            <a:pPr marL="342900" indent="-342900">
              <a:buFont typeface="Arial" panose="020B0604020202020204" pitchFamily="34" charset="0"/>
              <a:buChar char="•"/>
            </a:pPr>
            <a:endParaRPr lang="en-US" b="1" dirty="0">
              <a:solidFill>
                <a:schemeClr val="bg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b="1" dirty="0">
                <a:solidFill>
                  <a:schemeClr val="bg1"/>
                </a:solidFill>
                <a:latin typeface="Arial" panose="020B0604020202020204" pitchFamily="34" charset="0"/>
                <a:cs typeface="Arial" panose="020B0604020202020204" pitchFamily="34" charset="0"/>
              </a:rPr>
              <a:t>Max Orozco</a:t>
            </a:r>
          </a:p>
          <a:p>
            <a:pPr marL="342900" indent="-342900">
              <a:buFont typeface="Arial" panose="020B0604020202020204" pitchFamily="34" charset="0"/>
              <a:buChar char="•"/>
            </a:pPr>
            <a:endParaRPr lang="en-US" b="1" dirty="0">
              <a:solidFill>
                <a:schemeClr val="bg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b="1" dirty="0">
                <a:solidFill>
                  <a:schemeClr val="bg1"/>
                </a:solidFill>
                <a:latin typeface="Arial" panose="020B0604020202020204" pitchFamily="34" charset="0"/>
                <a:cs typeface="Arial" panose="020B0604020202020204" pitchFamily="34" charset="0"/>
              </a:rPr>
              <a:t>Katherin Martin</a:t>
            </a:r>
          </a:p>
        </p:txBody>
      </p:sp>
      <p:sp>
        <p:nvSpPr>
          <p:cNvPr id="10" name="Rectangle: Top Corners Snipped 9"/>
          <p:cNvSpPr/>
          <p:nvPr/>
        </p:nvSpPr>
        <p:spPr>
          <a:xfrm>
            <a:off x="1725729" y="1168414"/>
            <a:ext cx="2911925" cy="1584728"/>
          </a:xfrm>
          <a:prstGeom prst="snip2Same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a:scene3d>
            <a:camera prst="orthographicFront"/>
            <a:lightRig rig="threePt" dir="t"/>
          </a:scene3d>
          <a:sp3d>
            <a:bevelT prst="angle"/>
          </a:sp3d>
        </p:spPr>
        <p:style>
          <a:lnRef idx="0">
            <a:scrgbClr r="0" g="0" b="0"/>
          </a:lnRef>
          <a:fillRef idx="0">
            <a:scrgbClr r="0" g="0" b="0"/>
          </a:fillRef>
          <a:effectRef idx="0">
            <a:scrgbClr r="0" g="0" b="0"/>
          </a:effectRef>
          <a:fontRef idx="minor">
            <a:schemeClr val="lt1"/>
          </a:fontRef>
        </p:style>
        <p:txBody>
          <a:bodyPr rtlCol="0" anchor="ctr"/>
          <a:lstStyle/>
          <a:p>
            <a:pPr algn="ctr"/>
            <a:r>
              <a:rPr lang="en-US" b="1" dirty="0">
                <a:solidFill>
                  <a:srgbClr val="FFC000"/>
                </a:solidFill>
                <a:latin typeface="Arial" panose="020B0604020202020204" pitchFamily="34" charset="0"/>
                <a:cs typeface="Arial" panose="020B0604020202020204" pitchFamily="34" charset="0"/>
              </a:rPr>
              <a:t>USC</a:t>
            </a:r>
            <a:r>
              <a:rPr lang="en-US" b="1" dirty="0">
                <a:latin typeface="Arial" panose="020B0604020202020204" pitchFamily="34" charset="0"/>
                <a:cs typeface="Arial" panose="020B0604020202020204" pitchFamily="34" charset="0"/>
              </a:rPr>
              <a:t> Mark and Mary Stevens Neuroimaging and Informatics Institute </a:t>
            </a:r>
          </a:p>
        </p:txBody>
      </p:sp>
      <p:pic>
        <p:nvPicPr>
          <p:cNvPr id="11" name="Shape 371" descr="File:NIH Master Logo Vertical 2Color.png - Wikimedia Commons"/>
          <p:cNvPicPr preferRelativeResize="0"/>
          <p:nvPr/>
        </p:nvPicPr>
        <p:blipFill>
          <a:blip r:embed="rId2">
            <a:alphaModFix/>
          </a:blip>
          <a:stretch>
            <a:fillRect/>
          </a:stretch>
        </p:blipFill>
        <p:spPr>
          <a:xfrm>
            <a:off x="9838474" y="2262036"/>
            <a:ext cx="1761123" cy="1403498"/>
          </a:xfrm>
          <a:prstGeom prst="rect">
            <a:avLst/>
          </a:prstGeom>
          <a:noFill/>
          <a:ln>
            <a:noFill/>
          </a:ln>
        </p:spPr>
      </p:pic>
      <p:pic>
        <p:nvPicPr>
          <p:cNvPr id="12" name="Shape 369"/>
          <p:cNvPicPr preferRelativeResize="0"/>
          <p:nvPr/>
        </p:nvPicPr>
        <p:blipFill rotWithShape="1">
          <a:blip r:embed="rId3">
            <a:alphaModFix/>
          </a:blip>
          <a:srcRect/>
          <a:stretch/>
        </p:blipFill>
        <p:spPr>
          <a:xfrm rot="1487418">
            <a:off x="10415762" y="172824"/>
            <a:ext cx="1390318" cy="1410396"/>
          </a:xfrm>
          <a:prstGeom prst="ellipse">
            <a:avLst/>
          </a:prstGeom>
          <a:noFill/>
          <a:ln w="19050" cap="flat" cmpd="sng">
            <a:solidFill>
              <a:srgbClr val="999999"/>
            </a:solidFill>
            <a:prstDash val="solid"/>
            <a:round/>
            <a:headEnd type="none" w="med" len="med"/>
            <a:tailEnd type="none" w="med" len="med"/>
          </a:ln>
        </p:spPr>
      </p:pic>
      <p:pic>
        <p:nvPicPr>
          <p:cNvPr id="17" name="Picture 16"/>
          <p:cNvPicPr>
            <a:picLocks noChangeAspect="1"/>
          </p:cNvPicPr>
          <p:nvPr/>
        </p:nvPicPr>
        <p:blipFill>
          <a:blip r:embed="rId4"/>
          <a:stretch>
            <a:fillRect/>
          </a:stretch>
        </p:blipFill>
        <p:spPr>
          <a:xfrm>
            <a:off x="9097251" y="4424087"/>
            <a:ext cx="2940458" cy="765175"/>
          </a:xfrm>
          <a:prstGeom prst="rect">
            <a:avLst/>
          </a:prstGeom>
        </p:spPr>
      </p:pic>
      <p:sp>
        <p:nvSpPr>
          <p:cNvPr id="18" name="Rectangle: Top Corners Snipped 17"/>
          <p:cNvSpPr/>
          <p:nvPr/>
        </p:nvSpPr>
        <p:spPr>
          <a:xfrm>
            <a:off x="5349513" y="1216529"/>
            <a:ext cx="2911925" cy="1584728"/>
          </a:xfrm>
          <a:prstGeom prst="snip2Same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a:scene3d>
            <a:camera prst="orthographicFront"/>
            <a:lightRig rig="threePt" dir="t"/>
          </a:scene3d>
          <a:sp3d>
            <a:bevelT prst="angle"/>
          </a:sp3d>
        </p:spPr>
        <p:style>
          <a:lnRef idx="0">
            <a:scrgbClr r="0" g="0" b="0"/>
          </a:lnRef>
          <a:fillRef idx="0">
            <a:scrgbClr r="0" g="0" b="0"/>
          </a:fillRef>
          <a:effectRef idx="0">
            <a:scrgbClr r="0" g="0" b="0"/>
          </a:effectRef>
          <a:fontRef idx="minor">
            <a:schemeClr val="lt1"/>
          </a:fontRef>
        </p:style>
        <p:txBody>
          <a:bodyPr rtlCol="0" anchor="ctr"/>
          <a:lstStyle/>
          <a:p>
            <a:pPr lvl="0" algn="ctr"/>
            <a:r>
              <a:rPr lang="en-US" b="1" dirty="0"/>
              <a:t>Big Data Discovery &amp; Diversity Research Education Advancement Program </a:t>
            </a:r>
          </a:p>
        </p:txBody>
      </p:sp>
      <p:sp>
        <p:nvSpPr>
          <p:cNvPr id="19" name="Rectangle 18"/>
          <p:cNvSpPr/>
          <p:nvPr/>
        </p:nvSpPr>
        <p:spPr>
          <a:xfrm>
            <a:off x="5349513" y="2963785"/>
            <a:ext cx="2920181" cy="3723083"/>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scene3d>
            <a:camera prst="orthographicFront"/>
            <a:lightRig rig="threePt" dir="t"/>
          </a:scene3d>
          <a:sp3d>
            <a:bevelT prst="angle"/>
          </a:sp3d>
        </p:spPr>
        <p:style>
          <a:lnRef idx="0">
            <a:scrgbClr r="0" g="0" b="0"/>
          </a:lnRef>
          <a:fillRef idx="0">
            <a:scrgbClr r="0" g="0" b="0"/>
          </a:fillRef>
          <a:effectRef idx="0">
            <a:scrgbClr r="0" g="0" b="0"/>
          </a:effectRef>
          <a:fontRef idx="minor">
            <a:schemeClr val="lt1"/>
          </a:fontRef>
        </p:style>
        <p:txBody>
          <a:bodyPr rtlCol="0" anchor="ctr"/>
          <a:lstStyle/>
          <a:p>
            <a:endParaRPr lang="en-US" b="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b="1" dirty="0">
                <a:solidFill>
                  <a:schemeClr val="bg1"/>
                </a:solidFill>
                <a:latin typeface="Arial" panose="020B0604020202020204" pitchFamily="34" charset="0"/>
                <a:cs typeface="Arial" panose="020B0604020202020204" pitchFamily="34" charset="0"/>
              </a:rPr>
              <a:t>Dr. Archana McEligot</a:t>
            </a:r>
          </a:p>
          <a:p>
            <a:pPr marL="342900" indent="-342900">
              <a:buFont typeface="Arial" panose="020B0604020202020204" pitchFamily="34" charset="0"/>
              <a:buChar char="•"/>
            </a:pPr>
            <a:endParaRPr lang="en-US" b="1" dirty="0">
              <a:solidFill>
                <a:schemeClr val="bg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b="1" dirty="0">
                <a:solidFill>
                  <a:schemeClr val="bg1"/>
                </a:solidFill>
                <a:latin typeface="Arial" panose="020B0604020202020204" pitchFamily="34" charset="0"/>
                <a:cs typeface="Arial" panose="020B0604020202020204" pitchFamily="34" charset="0"/>
              </a:rPr>
              <a:t>Dr. Sam </a:t>
            </a:r>
            <a:r>
              <a:rPr lang="en-US" b="1" dirty="0" err="1">
                <a:solidFill>
                  <a:schemeClr val="bg1"/>
                </a:solidFill>
                <a:latin typeface="Arial" panose="020B0604020202020204" pitchFamily="34" charset="0"/>
                <a:cs typeface="Arial" panose="020B0604020202020204" pitchFamily="34" charset="0"/>
              </a:rPr>
              <a:t>Behseta</a:t>
            </a:r>
            <a:endParaRPr lang="en-US" b="1" dirty="0">
              <a:solidFill>
                <a:schemeClr val="bg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US" b="1" dirty="0">
              <a:solidFill>
                <a:schemeClr val="bg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b="1" dirty="0">
                <a:solidFill>
                  <a:schemeClr val="bg1"/>
                </a:solidFill>
                <a:latin typeface="Arial" panose="020B0604020202020204" pitchFamily="34" charset="0"/>
                <a:cs typeface="Arial" panose="020B0604020202020204" pitchFamily="34" charset="0"/>
              </a:rPr>
              <a:t>Dr. Math </a:t>
            </a:r>
            <a:r>
              <a:rPr lang="en-US" b="1" dirty="0" err="1">
                <a:solidFill>
                  <a:schemeClr val="bg1"/>
                </a:solidFill>
                <a:latin typeface="Arial" panose="020B0604020202020204" pitchFamily="34" charset="0"/>
                <a:cs typeface="Arial" panose="020B0604020202020204" pitchFamily="34" charset="0"/>
              </a:rPr>
              <a:t>Cuajungco</a:t>
            </a:r>
            <a:endParaRPr lang="en-US" b="1" dirty="0">
              <a:solidFill>
                <a:schemeClr val="bg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US" b="1" dirty="0">
              <a:solidFill>
                <a:schemeClr val="bg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b="1" dirty="0">
                <a:solidFill>
                  <a:schemeClr val="bg1"/>
                </a:solidFill>
                <a:latin typeface="Arial" panose="020B0604020202020204" pitchFamily="34" charset="0"/>
                <a:cs typeface="Arial" panose="020B0604020202020204" pitchFamily="34" charset="0"/>
              </a:rPr>
              <a:t>Dr. Laura Chandler</a:t>
            </a:r>
          </a:p>
          <a:p>
            <a:pPr marL="342900" indent="-342900">
              <a:buFont typeface="Arial" panose="020B0604020202020204" pitchFamily="34" charset="0"/>
              <a:buChar char="•"/>
            </a:pPr>
            <a:endParaRPr lang="en-US" b="1" dirty="0">
              <a:solidFill>
                <a:schemeClr val="bg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b="1" dirty="0">
                <a:solidFill>
                  <a:schemeClr val="bg1"/>
                </a:solidFill>
                <a:latin typeface="Arial" panose="020B0604020202020204" pitchFamily="34" charset="0"/>
                <a:cs typeface="Arial" panose="020B0604020202020204" pitchFamily="34" charset="0"/>
              </a:rPr>
              <a:t>Mary </a:t>
            </a:r>
            <a:r>
              <a:rPr lang="en-US" b="1" dirty="0" err="1">
                <a:solidFill>
                  <a:schemeClr val="bg1"/>
                </a:solidFill>
                <a:latin typeface="Arial" panose="020B0604020202020204" pitchFamily="34" charset="0"/>
                <a:cs typeface="Arial" panose="020B0604020202020204" pitchFamily="34" charset="0"/>
              </a:rPr>
              <a:t>Aboud</a:t>
            </a:r>
            <a:endParaRPr lang="en-US" b="1" dirty="0">
              <a:solidFill>
                <a:schemeClr val="bg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US" b="1" dirty="0">
              <a:solidFill>
                <a:schemeClr val="bg1"/>
              </a:solidFill>
              <a:latin typeface="Arial" panose="020B0604020202020204" pitchFamily="34" charset="0"/>
              <a:cs typeface="Arial" panose="020B0604020202020204" pitchFamily="34" charset="0"/>
            </a:endParaRPr>
          </a:p>
          <a:p>
            <a:r>
              <a:rPr lang="en-US" b="1" dirty="0">
                <a:solidFill>
                  <a:schemeClr val="bg1"/>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741792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22" presetClass="entr" presetSubtype="4" fill="hold"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wipe(down)">
                                      <p:cBhvr>
                                        <p:cTn id="10" dur="500"/>
                                        <p:tgtEl>
                                          <p:spTgt spid="1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par>
                                <p:cTn id="16" presetID="10" presetClass="entr" presetSubtype="0" fill="hold" nodeType="withEffect">
                                  <p:stCondLst>
                                    <p:cond delay="0"/>
                                  </p:stCondLst>
                                  <p:childTnLst>
                                    <p:set>
                                      <p:cBhvr>
                                        <p:cTn id="17" dur="1" fill="hold">
                                          <p:stCondLst>
                                            <p:cond delay="0"/>
                                          </p:stCondLst>
                                        </p:cTn>
                                        <p:tgtEl>
                                          <p:spTgt spid="9">
                                            <p:txEl>
                                              <p:pRg st="1" end="1"/>
                                            </p:txEl>
                                          </p:spTgt>
                                        </p:tgtEl>
                                        <p:attrNameLst>
                                          <p:attrName>style.visibility</p:attrName>
                                        </p:attrNameLst>
                                      </p:cBhvr>
                                      <p:to>
                                        <p:strVal val="visible"/>
                                      </p:to>
                                    </p:set>
                                    <p:animEffect transition="in" filter="fade">
                                      <p:cBhvr>
                                        <p:cTn id="18" dur="750"/>
                                        <p:tgtEl>
                                          <p:spTgt spid="9">
                                            <p:txEl>
                                              <p:pRg st="1" end="1"/>
                                            </p:txEl>
                                          </p:spTgt>
                                        </p:tgtEl>
                                      </p:cBhvr>
                                    </p:animEffect>
                                  </p:childTnLst>
                                </p:cTn>
                              </p:par>
                            </p:childTnLst>
                          </p:cTn>
                        </p:par>
                        <p:par>
                          <p:cTn id="19" fill="hold">
                            <p:stCondLst>
                              <p:cond delay="750"/>
                            </p:stCondLst>
                            <p:childTnLst>
                              <p:par>
                                <p:cTn id="20" presetID="10" presetClass="entr" presetSubtype="0" fill="hold" nodeType="after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750"/>
                                        <p:tgtEl>
                                          <p:spTgt spid="9">
                                            <p:txEl>
                                              <p:pRg st="3" end="3"/>
                                            </p:txEl>
                                          </p:spTgt>
                                        </p:tgtEl>
                                      </p:cBhvr>
                                    </p:animEffect>
                                  </p:childTnLst>
                                </p:cTn>
                              </p:par>
                            </p:childTnLst>
                          </p:cTn>
                        </p:par>
                        <p:par>
                          <p:cTn id="23" fill="hold">
                            <p:stCondLst>
                              <p:cond delay="1500"/>
                            </p:stCondLst>
                            <p:childTnLst>
                              <p:par>
                                <p:cTn id="24" presetID="10" presetClass="entr" presetSubtype="0" fill="hold" nodeType="afterEffect">
                                  <p:stCondLst>
                                    <p:cond delay="0"/>
                                  </p:stCondLst>
                                  <p:childTnLst>
                                    <p:set>
                                      <p:cBhvr>
                                        <p:cTn id="25" dur="1" fill="hold">
                                          <p:stCondLst>
                                            <p:cond delay="0"/>
                                          </p:stCondLst>
                                        </p:cTn>
                                        <p:tgtEl>
                                          <p:spTgt spid="9">
                                            <p:txEl>
                                              <p:pRg st="5" end="5"/>
                                            </p:txEl>
                                          </p:spTgt>
                                        </p:tgtEl>
                                        <p:attrNameLst>
                                          <p:attrName>style.visibility</p:attrName>
                                        </p:attrNameLst>
                                      </p:cBhvr>
                                      <p:to>
                                        <p:strVal val="visible"/>
                                      </p:to>
                                    </p:set>
                                    <p:animEffect transition="in" filter="fade">
                                      <p:cBhvr>
                                        <p:cTn id="26" dur="750"/>
                                        <p:tgtEl>
                                          <p:spTgt spid="9">
                                            <p:txEl>
                                              <p:pRg st="5" end="5"/>
                                            </p:txEl>
                                          </p:spTgt>
                                        </p:tgtEl>
                                      </p:cBhvr>
                                    </p:animEffect>
                                  </p:childTnLst>
                                </p:cTn>
                              </p:par>
                            </p:childTnLst>
                          </p:cTn>
                        </p:par>
                        <p:par>
                          <p:cTn id="27" fill="hold">
                            <p:stCondLst>
                              <p:cond delay="2250"/>
                            </p:stCondLst>
                            <p:childTnLst>
                              <p:par>
                                <p:cTn id="28" presetID="10" presetClass="entr" presetSubtype="0" fill="hold" nodeType="afterEffect">
                                  <p:stCondLst>
                                    <p:cond delay="0"/>
                                  </p:stCondLst>
                                  <p:childTnLst>
                                    <p:set>
                                      <p:cBhvr>
                                        <p:cTn id="29" dur="1" fill="hold">
                                          <p:stCondLst>
                                            <p:cond delay="0"/>
                                          </p:stCondLst>
                                        </p:cTn>
                                        <p:tgtEl>
                                          <p:spTgt spid="9">
                                            <p:txEl>
                                              <p:pRg st="7" end="7"/>
                                            </p:txEl>
                                          </p:spTgt>
                                        </p:tgtEl>
                                        <p:attrNameLst>
                                          <p:attrName>style.visibility</p:attrName>
                                        </p:attrNameLst>
                                      </p:cBhvr>
                                      <p:to>
                                        <p:strVal val="visible"/>
                                      </p:to>
                                    </p:set>
                                    <p:animEffect transition="in" filter="fade">
                                      <p:cBhvr>
                                        <p:cTn id="30" dur="750"/>
                                        <p:tgtEl>
                                          <p:spTgt spid="9">
                                            <p:txEl>
                                              <p:pRg st="7" end="7"/>
                                            </p:txEl>
                                          </p:spTgt>
                                        </p:tgtEl>
                                      </p:cBhvr>
                                    </p:animEffect>
                                  </p:childTnLst>
                                </p:cTn>
                              </p:par>
                            </p:childTnLst>
                          </p:cTn>
                        </p:par>
                        <p:par>
                          <p:cTn id="31" fill="hold">
                            <p:stCondLst>
                              <p:cond delay="3000"/>
                            </p:stCondLst>
                            <p:childTnLst>
                              <p:par>
                                <p:cTn id="32" presetID="10" presetClass="entr" presetSubtype="0" fill="hold" nodeType="afterEffect">
                                  <p:stCondLst>
                                    <p:cond delay="0"/>
                                  </p:stCondLst>
                                  <p:childTnLst>
                                    <p:set>
                                      <p:cBhvr>
                                        <p:cTn id="33" dur="1" fill="hold">
                                          <p:stCondLst>
                                            <p:cond delay="0"/>
                                          </p:stCondLst>
                                        </p:cTn>
                                        <p:tgtEl>
                                          <p:spTgt spid="9">
                                            <p:txEl>
                                              <p:pRg st="9" end="9"/>
                                            </p:txEl>
                                          </p:spTgt>
                                        </p:tgtEl>
                                        <p:attrNameLst>
                                          <p:attrName>style.visibility</p:attrName>
                                        </p:attrNameLst>
                                      </p:cBhvr>
                                      <p:to>
                                        <p:strVal val="visible"/>
                                      </p:to>
                                    </p:set>
                                    <p:animEffect transition="in" filter="fade">
                                      <p:cBhvr>
                                        <p:cTn id="34" dur="750"/>
                                        <p:tgtEl>
                                          <p:spTgt spid="9">
                                            <p:txEl>
                                              <p:pRg st="9" end="9"/>
                                            </p:txEl>
                                          </p:spTgt>
                                        </p:tgtEl>
                                      </p:cBhvr>
                                    </p:animEffect>
                                  </p:childTnLst>
                                </p:cTn>
                              </p:par>
                            </p:childTnLst>
                          </p:cTn>
                        </p:par>
                        <p:par>
                          <p:cTn id="35" fill="hold">
                            <p:stCondLst>
                              <p:cond delay="3750"/>
                            </p:stCondLst>
                            <p:childTnLst>
                              <p:par>
                                <p:cTn id="36" presetID="10" presetClass="entr" presetSubtype="0" fill="hold" nodeType="afterEffect">
                                  <p:stCondLst>
                                    <p:cond delay="0"/>
                                  </p:stCondLst>
                                  <p:childTnLst>
                                    <p:set>
                                      <p:cBhvr>
                                        <p:cTn id="37" dur="1" fill="hold">
                                          <p:stCondLst>
                                            <p:cond delay="0"/>
                                          </p:stCondLst>
                                        </p:cTn>
                                        <p:tgtEl>
                                          <p:spTgt spid="9">
                                            <p:txEl>
                                              <p:pRg st="11" end="11"/>
                                            </p:txEl>
                                          </p:spTgt>
                                        </p:tgtEl>
                                        <p:attrNameLst>
                                          <p:attrName>style.visibility</p:attrName>
                                        </p:attrNameLst>
                                      </p:cBhvr>
                                      <p:to>
                                        <p:strVal val="visible"/>
                                      </p:to>
                                    </p:set>
                                    <p:animEffect transition="in" filter="fade">
                                      <p:cBhvr>
                                        <p:cTn id="38" dur="250"/>
                                        <p:tgtEl>
                                          <p:spTgt spid="9">
                                            <p:txEl>
                                              <p:pRg st="11" end="11"/>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fade">
                                      <p:cBhvr>
                                        <p:cTn id="43" dur="500"/>
                                        <p:tgtEl>
                                          <p:spTgt spid="18"/>
                                        </p:tgtEl>
                                      </p:cBhvr>
                                    </p:animEffect>
                                  </p:childTnLst>
                                </p:cTn>
                              </p:par>
                              <p:par>
                                <p:cTn id="44" presetID="21" presetClass="entr" presetSubtype="1" fill="hold" nodeType="with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wheel(1)">
                                      <p:cBhvr>
                                        <p:cTn id="46" dur="2000"/>
                                        <p:tgtEl>
                                          <p:spTgt spid="12"/>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fade">
                                      <p:cBhvr>
                                        <p:cTn id="51" dur="500"/>
                                        <p:tgtEl>
                                          <p:spTgt spid="19"/>
                                        </p:tgtEl>
                                      </p:cBhvr>
                                    </p:animEffect>
                                  </p:childTnLst>
                                </p:cTn>
                              </p:par>
                              <p:par>
                                <p:cTn id="52" presetID="10" presetClass="entr" presetSubtype="0" fill="hold" nodeType="withEffect">
                                  <p:stCondLst>
                                    <p:cond delay="0"/>
                                  </p:stCondLst>
                                  <p:childTnLst>
                                    <p:set>
                                      <p:cBhvr>
                                        <p:cTn id="53" dur="1" fill="hold">
                                          <p:stCondLst>
                                            <p:cond delay="0"/>
                                          </p:stCondLst>
                                        </p:cTn>
                                        <p:tgtEl>
                                          <p:spTgt spid="19">
                                            <p:txEl>
                                              <p:pRg st="1" end="1"/>
                                            </p:txEl>
                                          </p:spTgt>
                                        </p:tgtEl>
                                        <p:attrNameLst>
                                          <p:attrName>style.visibility</p:attrName>
                                        </p:attrNameLst>
                                      </p:cBhvr>
                                      <p:to>
                                        <p:strVal val="visible"/>
                                      </p:to>
                                    </p:set>
                                    <p:animEffect transition="in" filter="fade">
                                      <p:cBhvr>
                                        <p:cTn id="54" dur="750"/>
                                        <p:tgtEl>
                                          <p:spTgt spid="19">
                                            <p:txEl>
                                              <p:pRg st="1" end="1"/>
                                            </p:txEl>
                                          </p:spTgt>
                                        </p:tgtEl>
                                      </p:cBhvr>
                                    </p:animEffect>
                                  </p:childTnLst>
                                </p:cTn>
                              </p:par>
                            </p:childTnLst>
                          </p:cTn>
                        </p:par>
                        <p:par>
                          <p:cTn id="55" fill="hold">
                            <p:stCondLst>
                              <p:cond delay="750"/>
                            </p:stCondLst>
                            <p:childTnLst>
                              <p:par>
                                <p:cTn id="56" presetID="10" presetClass="entr" presetSubtype="0" fill="hold" nodeType="afterEffect">
                                  <p:stCondLst>
                                    <p:cond delay="0"/>
                                  </p:stCondLst>
                                  <p:childTnLst>
                                    <p:set>
                                      <p:cBhvr>
                                        <p:cTn id="57" dur="1" fill="hold">
                                          <p:stCondLst>
                                            <p:cond delay="0"/>
                                          </p:stCondLst>
                                        </p:cTn>
                                        <p:tgtEl>
                                          <p:spTgt spid="19">
                                            <p:txEl>
                                              <p:pRg st="3" end="3"/>
                                            </p:txEl>
                                          </p:spTgt>
                                        </p:tgtEl>
                                        <p:attrNameLst>
                                          <p:attrName>style.visibility</p:attrName>
                                        </p:attrNameLst>
                                      </p:cBhvr>
                                      <p:to>
                                        <p:strVal val="visible"/>
                                      </p:to>
                                    </p:set>
                                    <p:animEffect transition="in" filter="fade">
                                      <p:cBhvr>
                                        <p:cTn id="58" dur="750"/>
                                        <p:tgtEl>
                                          <p:spTgt spid="19">
                                            <p:txEl>
                                              <p:pRg st="3" end="3"/>
                                            </p:txEl>
                                          </p:spTgt>
                                        </p:tgtEl>
                                      </p:cBhvr>
                                    </p:animEffect>
                                  </p:childTnLst>
                                </p:cTn>
                              </p:par>
                            </p:childTnLst>
                          </p:cTn>
                        </p:par>
                        <p:par>
                          <p:cTn id="59" fill="hold">
                            <p:stCondLst>
                              <p:cond delay="1500"/>
                            </p:stCondLst>
                            <p:childTnLst>
                              <p:par>
                                <p:cTn id="60" presetID="10" presetClass="entr" presetSubtype="0" fill="hold" nodeType="afterEffect">
                                  <p:stCondLst>
                                    <p:cond delay="0"/>
                                  </p:stCondLst>
                                  <p:childTnLst>
                                    <p:set>
                                      <p:cBhvr>
                                        <p:cTn id="61" dur="1" fill="hold">
                                          <p:stCondLst>
                                            <p:cond delay="0"/>
                                          </p:stCondLst>
                                        </p:cTn>
                                        <p:tgtEl>
                                          <p:spTgt spid="19">
                                            <p:txEl>
                                              <p:pRg st="5" end="5"/>
                                            </p:txEl>
                                          </p:spTgt>
                                        </p:tgtEl>
                                        <p:attrNameLst>
                                          <p:attrName>style.visibility</p:attrName>
                                        </p:attrNameLst>
                                      </p:cBhvr>
                                      <p:to>
                                        <p:strVal val="visible"/>
                                      </p:to>
                                    </p:set>
                                    <p:animEffect transition="in" filter="fade">
                                      <p:cBhvr>
                                        <p:cTn id="62" dur="750"/>
                                        <p:tgtEl>
                                          <p:spTgt spid="19">
                                            <p:txEl>
                                              <p:pRg st="5" end="5"/>
                                            </p:txEl>
                                          </p:spTgt>
                                        </p:tgtEl>
                                      </p:cBhvr>
                                    </p:animEffect>
                                  </p:childTnLst>
                                </p:cTn>
                              </p:par>
                            </p:childTnLst>
                          </p:cTn>
                        </p:par>
                        <p:par>
                          <p:cTn id="63" fill="hold">
                            <p:stCondLst>
                              <p:cond delay="2250"/>
                            </p:stCondLst>
                            <p:childTnLst>
                              <p:par>
                                <p:cTn id="64" presetID="10" presetClass="entr" presetSubtype="0" fill="hold" nodeType="afterEffect">
                                  <p:stCondLst>
                                    <p:cond delay="0"/>
                                  </p:stCondLst>
                                  <p:childTnLst>
                                    <p:set>
                                      <p:cBhvr>
                                        <p:cTn id="65" dur="1" fill="hold">
                                          <p:stCondLst>
                                            <p:cond delay="0"/>
                                          </p:stCondLst>
                                        </p:cTn>
                                        <p:tgtEl>
                                          <p:spTgt spid="19">
                                            <p:txEl>
                                              <p:pRg st="7" end="7"/>
                                            </p:txEl>
                                          </p:spTgt>
                                        </p:tgtEl>
                                        <p:attrNameLst>
                                          <p:attrName>style.visibility</p:attrName>
                                        </p:attrNameLst>
                                      </p:cBhvr>
                                      <p:to>
                                        <p:strVal val="visible"/>
                                      </p:to>
                                    </p:set>
                                    <p:animEffect transition="in" filter="fade">
                                      <p:cBhvr>
                                        <p:cTn id="66" dur="750"/>
                                        <p:tgtEl>
                                          <p:spTgt spid="19">
                                            <p:txEl>
                                              <p:pRg st="7" end="7"/>
                                            </p:txEl>
                                          </p:spTgt>
                                        </p:tgtEl>
                                      </p:cBhvr>
                                    </p:animEffect>
                                  </p:childTnLst>
                                </p:cTn>
                              </p:par>
                            </p:childTnLst>
                          </p:cTn>
                        </p:par>
                        <p:par>
                          <p:cTn id="67" fill="hold">
                            <p:stCondLst>
                              <p:cond delay="3000"/>
                            </p:stCondLst>
                            <p:childTnLst>
                              <p:par>
                                <p:cTn id="68" presetID="10" presetClass="entr" presetSubtype="0" fill="hold" nodeType="afterEffect">
                                  <p:stCondLst>
                                    <p:cond delay="0"/>
                                  </p:stCondLst>
                                  <p:childTnLst>
                                    <p:set>
                                      <p:cBhvr>
                                        <p:cTn id="69" dur="1" fill="hold">
                                          <p:stCondLst>
                                            <p:cond delay="0"/>
                                          </p:stCondLst>
                                        </p:cTn>
                                        <p:tgtEl>
                                          <p:spTgt spid="19">
                                            <p:txEl>
                                              <p:pRg st="9" end="9"/>
                                            </p:txEl>
                                          </p:spTgt>
                                        </p:tgtEl>
                                        <p:attrNameLst>
                                          <p:attrName>style.visibility</p:attrName>
                                        </p:attrNameLst>
                                      </p:cBhvr>
                                      <p:to>
                                        <p:strVal val="visible"/>
                                      </p:to>
                                    </p:set>
                                    <p:animEffect transition="in" filter="fade">
                                      <p:cBhvr>
                                        <p:cTn id="70" dur="750"/>
                                        <p:tgtEl>
                                          <p:spTgt spid="19">
                                            <p:txEl>
                                              <p:pRg st="9" end="9"/>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nodeType="clickEffect">
                                  <p:stCondLst>
                                    <p:cond delay="0"/>
                                  </p:stCondLst>
                                  <p:childTnLst>
                                    <p:set>
                                      <p:cBhvr>
                                        <p:cTn id="74" dur="1" fill="hold">
                                          <p:stCondLst>
                                            <p:cond delay="0"/>
                                          </p:stCondLst>
                                        </p:cTn>
                                        <p:tgtEl>
                                          <p:spTgt spid="11"/>
                                        </p:tgtEl>
                                        <p:attrNameLst>
                                          <p:attrName>style.visibility</p:attrName>
                                        </p:attrNameLst>
                                      </p:cBhvr>
                                      <p:to>
                                        <p:strVal val="visible"/>
                                      </p:to>
                                    </p:set>
                                    <p:animEffect transition="in" filter="fade">
                                      <p:cBhvr>
                                        <p:cTn id="75" dur="500"/>
                                        <p:tgtEl>
                                          <p:spTgt spid="11"/>
                                        </p:tgtEl>
                                      </p:cBhvr>
                                    </p:animEffect>
                                  </p:childTnLst>
                                </p:cTn>
                              </p:par>
                            </p:childTnLst>
                          </p:cTn>
                        </p:par>
                      </p:childTnLst>
                    </p:cTn>
                  </p:par>
                  <p:par>
                    <p:cTn id="76" fill="hold">
                      <p:stCondLst>
                        <p:cond delay="indefinite"/>
                      </p:stCondLst>
                      <p:childTnLst>
                        <p:par>
                          <p:cTn id="77" fill="hold">
                            <p:stCondLst>
                              <p:cond delay="0"/>
                            </p:stCondLst>
                            <p:childTnLst>
                              <p:par>
                                <p:cTn id="78" presetID="14" presetClass="entr" presetSubtype="10" fill="hold" grpId="0" nodeType="clickEffect">
                                  <p:stCondLst>
                                    <p:cond delay="0"/>
                                  </p:stCondLst>
                                  <p:childTnLst>
                                    <p:set>
                                      <p:cBhvr>
                                        <p:cTn id="79" dur="1" fill="hold">
                                          <p:stCondLst>
                                            <p:cond delay="0"/>
                                          </p:stCondLst>
                                        </p:cTn>
                                        <p:tgtEl>
                                          <p:spTgt spid="8"/>
                                        </p:tgtEl>
                                        <p:attrNameLst>
                                          <p:attrName>style.visibility</p:attrName>
                                        </p:attrNameLst>
                                      </p:cBhvr>
                                      <p:to>
                                        <p:strVal val="visible"/>
                                      </p:to>
                                    </p:set>
                                    <p:animEffect transition="in" filter="randombar(horizontal)">
                                      <p:cBhvr>
                                        <p:cTn id="80" dur="1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animBg="1"/>
      <p:bldP spid="18" grpId="0" animBg="1"/>
      <p:bldP spid="1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2595" y="235854"/>
            <a:ext cx="8911687" cy="1280890"/>
          </a:xfrm>
        </p:spPr>
        <p:txBody>
          <a:bodyPr/>
          <a:lstStyle/>
          <a:p>
            <a:pPr algn="ctr"/>
            <a:r>
              <a:rPr lang="en-US" b="1" dirty="0">
                <a:solidFill>
                  <a:schemeClr val="accent3">
                    <a:lumMod val="75000"/>
                  </a:schemeClr>
                </a:solidFill>
              </a:rPr>
              <a:t>Introduction</a:t>
            </a:r>
          </a:p>
        </p:txBody>
      </p:sp>
      <p:sp>
        <p:nvSpPr>
          <p:cNvPr id="5" name="Rectangle: Rounded Corners 4"/>
          <p:cNvSpPr/>
          <p:nvPr/>
        </p:nvSpPr>
        <p:spPr>
          <a:xfrm>
            <a:off x="2844753" y="1355271"/>
            <a:ext cx="2449286" cy="1534886"/>
          </a:xfrm>
          <a:prstGeom prst="round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scene3d>
            <a:camera prst="orthographicFront"/>
            <a:lightRig rig="threePt" dir="t"/>
          </a:scene3d>
          <a:sp3d>
            <a:bevelT prst="angle"/>
          </a:sp3d>
        </p:spPr>
        <p:style>
          <a:lnRef idx="0">
            <a:scrgbClr r="0" g="0" b="0"/>
          </a:lnRef>
          <a:fillRef idx="0">
            <a:scrgbClr r="0" g="0" b="0"/>
          </a:fillRef>
          <a:effectRef idx="0">
            <a:scrgbClr r="0" g="0" b="0"/>
          </a:effectRef>
          <a:fontRef idx="minor">
            <a:schemeClr val="lt1"/>
          </a:fontRef>
        </p:style>
        <p:txBody>
          <a:bodyPr rtlCol="0" anchor="ctr"/>
          <a:lstStyle/>
          <a:p>
            <a:pPr algn="ctr"/>
            <a:r>
              <a:rPr lang="en-US" sz="2000" b="1" dirty="0">
                <a:latin typeface="Arial" panose="020B0604020202020204" pitchFamily="34" charset="0"/>
                <a:cs typeface="Arial" panose="020B0604020202020204" pitchFamily="34" charset="0"/>
              </a:rPr>
              <a:t>Reading Network of Dyslexia</a:t>
            </a:r>
          </a:p>
        </p:txBody>
      </p:sp>
      <p:sp>
        <p:nvSpPr>
          <p:cNvPr id="6" name="Rectangle: Rounded Corners 5"/>
          <p:cNvSpPr/>
          <p:nvPr/>
        </p:nvSpPr>
        <p:spPr>
          <a:xfrm>
            <a:off x="8008404" y="1355271"/>
            <a:ext cx="2449286" cy="1534886"/>
          </a:xfrm>
          <a:prstGeom prst="round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scene3d>
            <a:camera prst="orthographicFront"/>
            <a:lightRig rig="threePt" dir="t"/>
          </a:scene3d>
          <a:sp3d>
            <a:bevelT prst="angle"/>
          </a:sp3d>
        </p:spPr>
        <p:style>
          <a:lnRef idx="0">
            <a:scrgbClr r="0" g="0" b="0"/>
          </a:lnRef>
          <a:fillRef idx="0">
            <a:scrgbClr r="0" g="0" b="0"/>
          </a:fillRef>
          <a:effectRef idx="0">
            <a:scrgbClr r="0" g="0" b="0"/>
          </a:effectRef>
          <a:fontRef idx="minor">
            <a:schemeClr val="lt1"/>
          </a:fontRef>
        </p:style>
        <p:txBody>
          <a:bodyPr rtlCol="0" anchor="ctr"/>
          <a:lstStyle/>
          <a:p>
            <a:pPr algn="ctr"/>
            <a:r>
              <a:rPr lang="en-US" sz="2000" b="1" dirty="0">
                <a:latin typeface="Arial" panose="020B0604020202020204" pitchFamily="34" charset="0"/>
                <a:cs typeface="Arial" panose="020B0604020202020204" pitchFamily="34" charset="0"/>
              </a:rPr>
              <a:t>Tasks</a:t>
            </a:r>
          </a:p>
        </p:txBody>
      </p:sp>
      <p:sp>
        <p:nvSpPr>
          <p:cNvPr id="8" name="TextBox 7"/>
          <p:cNvSpPr txBox="1"/>
          <p:nvPr/>
        </p:nvSpPr>
        <p:spPr>
          <a:xfrm>
            <a:off x="8008404" y="3369129"/>
            <a:ext cx="2584410" cy="2677656"/>
          </a:xfrm>
          <a:prstGeom prst="rect">
            <a:avLst/>
          </a:prstGeom>
          <a:noFill/>
        </p:spPr>
        <p:txBody>
          <a:bodyPr wrap="square" rtlCol="0">
            <a:spAutoFit/>
          </a:bodyPr>
          <a:lstStyle/>
          <a:p>
            <a:pPr marL="285750" indent="-285750">
              <a:buFont typeface="Wingdings 3" panose="05040102010807070707" pitchFamily="18" charset="2"/>
              <a:buChar char=""/>
            </a:pPr>
            <a:r>
              <a:rPr lang="en-US" sz="2400" b="1" dirty="0">
                <a:solidFill>
                  <a:schemeClr val="accent3">
                    <a:lumMod val="75000"/>
                  </a:schemeClr>
                </a:solidFill>
                <a:latin typeface="Times New Roman" panose="02020603050405020304" pitchFamily="18" charset="0"/>
                <a:cs typeface="Times New Roman" panose="02020603050405020304" pitchFamily="18" charset="0"/>
              </a:rPr>
              <a:t>Lit. Review</a:t>
            </a:r>
          </a:p>
          <a:p>
            <a:pPr marL="285750" indent="-285750">
              <a:buFont typeface="Wingdings 3" panose="05040102010807070707" pitchFamily="18" charset="2"/>
              <a:buChar char=""/>
            </a:pPr>
            <a:endParaRPr lang="en-US" sz="2400" b="1" dirty="0">
              <a:solidFill>
                <a:schemeClr val="accent3">
                  <a:lumMod val="75000"/>
                </a:schemeClr>
              </a:solidFill>
              <a:latin typeface="Times New Roman" panose="02020603050405020304" pitchFamily="18" charset="0"/>
              <a:cs typeface="Times New Roman" panose="02020603050405020304" pitchFamily="18" charset="0"/>
            </a:endParaRPr>
          </a:p>
          <a:p>
            <a:pPr marL="285750" indent="-285750">
              <a:buFont typeface="Wingdings 3" panose="05040102010807070707" pitchFamily="18" charset="2"/>
              <a:buChar char=""/>
            </a:pPr>
            <a:endParaRPr lang="en-US" sz="2400" b="1" dirty="0">
              <a:solidFill>
                <a:schemeClr val="accent3">
                  <a:lumMod val="75000"/>
                </a:schemeClr>
              </a:solidFill>
              <a:latin typeface="Times New Roman" panose="02020603050405020304" pitchFamily="18" charset="0"/>
              <a:cs typeface="Times New Roman" panose="02020603050405020304" pitchFamily="18" charset="0"/>
            </a:endParaRPr>
          </a:p>
          <a:p>
            <a:pPr marL="285750" indent="-285750">
              <a:buFont typeface="Wingdings 3" panose="05040102010807070707" pitchFamily="18" charset="2"/>
              <a:buChar char=""/>
            </a:pPr>
            <a:r>
              <a:rPr lang="en-US" sz="2400" b="1" dirty="0">
                <a:solidFill>
                  <a:schemeClr val="accent3">
                    <a:lumMod val="75000"/>
                  </a:schemeClr>
                </a:solidFill>
                <a:latin typeface="Times New Roman" panose="02020603050405020304" pitchFamily="18" charset="0"/>
                <a:cs typeface="Times New Roman" panose="02020603050405020304" pitchFamily="18" charset="0"/>
              </a:rPr>
              <a:t>Data entry</a:t>
            </a:r>
          </a:p>
          <a:p>
            <a:pPr marL="285750" indent="-285750">
              <a:buFont typeface="Wingdings 3" panose="05040102010807070707" pitchFamily="18" charset="2"/>
              <a:buChar char=""/>
            </a:pPr>
            <a:endParaRPr lang="en-US" sz="2400" b="1" dirty="0">
              <a:solidFill>
                <a:schemeClr val="accent3">
                  <a:lumMod val="75000"/>
                </a:schemeClr>
              </a:solidFill>
              <a:latin typeface="Times New Roman" panose="02020603050405020304" pitchFamily="18" charset="0"/>
              <a:cs typeface="Times New Roman" panose="02020603050405020304" pitchFamily="18" charset="0"/>
            </a:endParaRPr>
          </a:p>
          <a:p>
            <a:pPr marL="285750" indent="-285750">
              <a:buFont typeface="Wingdings 3" panose="05040102010807070707" pitchFamily="18" charset="2"/>
              <a:buChar char=""/>
            </a:pPr>
            <a:endParaRPr lang="en-US" sz="2400" b="1" dirty="0">
              <a:solidFill>
                <a:schemeClr val="accent3">
                  <a:lumMod val="75000"/>
                </a:schemeClr>
              </a:solidFill>
              <a:latin typeface="Times New Roman" panose="02020603050405020304" pitchFamily="18" charset="0"/>
              <a:cs typeface="Times New Roman" panose="02020603050405020304" pitchFamily="18" charset="0"/>
            </a:endParaRPr>
          </a:p>
          <a:p>
            <a:pPr marL="285750" indent="-285750">
              <a:buFont typeface="Wingdings 3" panose="05040102010807070707" pitchFamily="18" charset="2"/>
              <a:buChar char=""/>
            </a:pPr>
            <a:r>
              <a:rPr lang="en-US" sz="2400" b="1" dirty="0">
                <a:solidFill>
                  <a:schemeClr val="accent3">
                    <a:lumMod val="75000"/>
                  </a:schemeClr>
                </a:solidFill>
                <a:latin typeface="Times New Roman" panose="02020603050405020304" pitchFamily="18" charset="0"/>
                <a:cs typeface="Times New Roman" panose="02020603050405020304" pitchFamily="18" charset="0"/>
              </a:rPr>
              <a:t>Analysis</a:t>
            </a:r>
          </a:p>
        </p:txBody>
      </p:sp>
      <p:sp>
        <p:nvSpPr>
          <p:cNvPr id="10" name="TextBox 9"/>
          <p:cNvSpPr txBox="1"/>
          <p:nvPr/>
        </p:nvSpPr>
        <p:spPr>
          <a:xfrm>
            <a:off x="2844753" y="3376080"/>
            <a:ext cx="2584410" cy="2677656"/>
          </a:xfrm>
          <a:prstGeom prst="rect">
            <a:avLst/>
          </a:prstGeom>
          <a:noFill/>
        </p:spPr>
        <p:txBody>
          <a:bodyPr wrap="square" rtlCol="0">
            <a:spAutoFit/>
          </a:bodyPr>
          <a:lstStyle/>
          <a:p>
            <a:pPr marL="285750" indent="-285750">
              <a:buFont typeface="Wingdings 3" panose="05040102010807070707" pitchFamily="18" charset="2"/>
              <a:buChar char=""/>
            </a:pPr>
            <a:r>
              <a:rPr lang="en-US" sz="2400" b="1" dirty="0">
                <a:solidFill>
                  <a:schemeClr val="accent3">
                    <a:lumMod val="75000"/>
                  </a:schemeClr>
                </a:solidFill>
                <a:latin typeface="Times New Roman" panose="02020603050405020304" pitchFamily="18" charset="0"/>
                <a:cs typeface="Times New Roman" panose="02020603050405020304" pitchFamily="18" charset="0"/>
              </a:rPr>
              <a:t>Dr. Kristi Clark</a:t>
            </a:r>
          </a:p>
          <a:p>
            <a:pPr marL="285750" indent="-285750">
              <a:buFont typeface="Wingdings 3" panose="05040102010807070707" pitchFamily="18" charset="2"/>
              <a:buChar char=""/>
            </a:pPr>
            <a:endParaRPr lang="en-US" sz="2400" b="1" dirty="0">
              <a:solidFill>
                <a:schemeClr val="accent3">
                  <a:lumMod val="75000"/>
                </a:schemeClr>
              </a:solidFill>
              <a:latin typeface="Times New Roman" panose="02020603050405020304" pitchFamily="18" charset="0"/>
              <a:cs typeface="Times New Roman" panose="02020603050405020304" pitchFamily="18" charset="0"/>
            </a:endParaRPr>
          </a:p>
          <a:p>
            <a:pPr marL="285750" indent="-285750">
              <a:buFont typeface="Wingdings 3" panose="05040102010807070707" pitchFamily="18" charset="2"/>
              <a:buChar char=""/>
            </a:pPr>
            <a:endParaRPr lang="en-US" sz="2400" b="1" dirty="0">
              <a:solidFill>
                <a:schemeClr val="accent3">
                  <a:lumMod val="75000"/>
                </a:schemeClr>
              </a:solidFill>
              <a:latin typeface="Times New Roman" panose="02020603050405020304" pitchFamily="18" charset="0"/>
              <a:cs typeface="Times New Roman" panose="02020603050405020304" pitchFamily="18" charset="0"/>
            </a:endParaRPr>
          </a:p>
          <a:p>
            <a:pPr marL="285750" indent="-285750">
              <a:buFont typeface="Wingdings 3" panose="05040102010807070707" pitchFamily="18" charset="2"/>
              <a:buChar char=""/>
            </a:pPr>
            <a:r>
              <a:rPr lang="en-US" sz="2400" b="1" dirty="0">
                <a:solidFill>
                  <a:schemeClr val="accent3">
                    <a:lumMod val="75000"/>
                  </a:schemeClr>
                </a:solidFill>
                <a:latin typeface="Times New Roman" panose="02020603050405020304" pitchFamily="18" charset="0"/>
                <a:cs typeface="Times New Roman" panose="02020603050405020304" pitchFamily="18" charset="0"/>
              </a:rPr>
              <a:t>Kirsten Lynch</a:t>
            </a:r>
          </a:p>
          <a:p>
            <a:pPr marL="285750" indent="-285750">
              <a:buFont typeface="Wingdings 3" panose="05040102010807070707" pitchFamily="18" charset="2"/>
              <a:buChar char=""/>
            </a:pPr>
            <a:endParaRPr lang="en-US" sz="2400" b="1" dirty="0">
              <a:solidFill>
                <a:schemeClr val="accent3">
                  <a:lumMod val="75000"/>
                </a:schemeClr>
              </a:solidFill>
              <a:latin typeface="Times New Roman" panose="02020603050405020304" pitchFamily="18" charset="0"/>
              <a:cs typeface="Times New Roman" panose="02020603050405020304" pitchFamily="18" charset="0"/>
            </a:endParaRPr>
          </a:p>
          <a:p>
            <a:pPr marL="285750" indent="-285750">
              <a:buFont typeface="Wingdings 3" panose="05040102010807070707" pitchFamily="18" charset="2"/>
              <a:buChar char=""/>
            </a:pPr>
            <a:endParaRPr lang="en-US" sz="2400" b="1" dirty="0">
              <a:solidFill>
                <a:schemeClr val="accent3">
                  <a:lumMod val="75000"/>
                </a:schemeClr>
              </a:solidFill>
              <a:latin typeface="Times New Roman" panose="02020603050405020304" pitchFamily="18" charset="0"/>
              <a:cs typeface="Times New Roman" panose="02020603050405020304" pitchFamily="18" charset="0"/>
            </a:endParaRPr>
          </a:p>
          <a:p>
            <a:pPr marL="285750" indent="-285750">
              <a:buFont typeface="Wingdings 3" panose="05040102010807070707" pitchFamily="18" charset="2"/>
              <a:buChar char=""/>
            </a:pPr>
            <a:r>
              <a:rPr lang="en-US" sz="2400" b="1" dirty="0">
                <a:solidFill>
                  <a:schemeClr val="accent3">
                    <a:lumMod val="75000"/>
                  </a:schemeClr>
                </a:solidFill>
                <a:latin typeface="Times New Roman" panose="02020603050405020304" pitchFamily="18" charset="0"/>
                <a:cs typeface="Times New Roman" panose="02020603050405020304" pitchFamily="18" charset="0"/>
              </a:rPr>
              <a:t>Max Orozco</a:t>
            </a:r>
          </a:p>
        </p:txBody>
      </p:sp>
    </p:spTree>
    <p:extLst>
      <p:ext uri="{BB962C8B-B14F-4D97-AF65-F5344CB8AC3E}">
        <p14:creationId xmlns:p14="http://schemas.microsoft.com/office/powerpoint/2010/main" val="1870734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fade">
                                      <p:cBhvr>
                                        <p:cTn id="12" dur="500"/>
                                        <p:tgtEl>
                                          <p:spTgt spid="1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xEl>
                                              <p:pRg st="3" end="3"/>
                                            </p:txEl>
                                          </p:spTgt>
                                        </p:tgtEl>
                                        <p:attrNameLst>
                                          <p:attrName>style.visibility</p:attrName>
                                        </p:attrNameLst>
                                      </p:cBhvr>
                                      <p:to>
                                        <p:strVal val="visible"/>
                                      </p:to>
                                    </p:set>
                                    <p:animEffect transition="in" filter="fade">
                                      <p:cBhvr>
                                        <p:cTn id="17" dur="500"/>
                                        <p:tgtEl>
                                          <p:spTgt spid="10">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
                                            <p:txEl>
                                              <p:pRg st="6" end="6"/>
                                            </p:txEl>
                                          </p:spTgt>
                                        </p:tgtEl>
                                        <p:attrNameLst>
                                          <p:attrName>style.visibility</p:attrName>
                                        </p:attrNameLst>
                                      </p:cBhvr>
                                      <p:to>
                                        <p:strVal val="visible"/>
                                      </p:to>
                                    </p:set>
                                    <p:animEffect transition="in" filter="fade">
                                      <p:cBhvr>
                                        <p:cTn id="22" dur="500"/>
                                        <p:tgtEl>
                                          <p:spTgt spid="10">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8">
                                            <p:txEl>
                                              <p:pRg st="0" end="0"/>
                                            </p:txEl>
                                          </p:spTgt>
                                        </p:tgtEl>
                                        <p:attrNameLst>
                                          <p:attrName>style.visibility</p:attrName>
                                        </p:attrNameLst>
                                      </p:cBhvr>
                                      <p:to>
                                        <p:strVal val="visible"/>
                                      </p:to>
                                    </p:set>
                                    <p:animEffect transition="in" filter="fade">
                                      <p:cBhvr>
                                        <p:cTn id="32" dur="500"/>
                                        <p:tgtEl>
                                          <p:spTgt spid="8">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8">
                                            <p:txEl>
                                              <p:pRg st="3" end="3"/>
                                            </p:txEl>
                                          </p:spTgt>
                                        </p:tgtEl>
                                        <p:attrNameLst>
                                          <p:attrName>style.visibility</p:attrName>
                                        </p:attrNameLst>
                                      </p:cBhvr>
                                      <p:to>
                                        <p:strVal val="visible"/>
                                      </p:to>
                                    </p:set>
                                    <p:animEffect transition="in" filter="fade">
                                      <p:cBhvr>
                                        <p:cTn id="37" dur="500"/>
                                        <p:tgtEl>
                                          <p:spTgt spid="8">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8">
                                            <p:txEl>
                                              <p:pRg st="6" end="6"/>
                                            </p:txEl>
                                          </p:spTgt>
                                        </p:tgtEl>
                                        <p:attrNameLst>
                                          <p:attrName>style.visibility</p:attrName>
                                        </p:attrNameLst>
                                      </p:cBhvr>
                                      <p:to>
                                        <p:strVal val="visible"/>
                                      </p:to>
                                    </p:set>
                                    <p:animEffect transition="in" filter="fade">
                                      <p:cBhvr>
                                        <p:cTn id="42" dur="500"/>
                                        <p:tgtEl>
                                          <p:spTgt spid="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9250" y="650224"/>
            <a:ext cx="8911687" cy="1280890"/>
          </a:xfrm>
        </p:spPr>
        <p:txBody>
          <a:bodyPr/>
          <a:lstStyle/>
          <a:p>
            <a:pPr algn="ctr"/>
            <a:r>
              <a:rPr lang="en-US" b="1" dirty="0">
                <a:solidFill>
                  <a:schemeClr val="accent3">
                    <a:lumMod val="75000"/>
                  </a:schemeClr>
                </a:solidFill>
              </a:rPr>
              <a:t>Proposal</a:t>
            </a:r>
          </a:p>
        </p:txBody>
      </p:sp>
      <p:sp>
        <p:nvSpPr>
          <p:cNvPr id="9" name="Arrow: Pentagon 8"/>
          <p:cNvSpPr/>
          <p:nvPr/>
        </p:nvSpPr>
        <p:spPr>
          <a:xfrm>
            <a:off x="1765610" y="1972654"/>
            <a:ext cx="1954924" cy="1200808"/>
          </a:xfrm>
          <a:prstGeom prst="homePlat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scene3d>
            <a:camera prst="orthographicFront"/>
            <a:lightRig rig="threePt" dir="t"/>
          </a:scene3d>
          <a:sp3d>
            <a:bevelT prst="angle"/>
          </a:sp3d>
        </p:spPr>
        <p:style>
          <a:lnRef idx="0">
            <a:scrgbClr r="0" g="0" b="0"/>
          </a:lnRef>
          <a:fillRef idx="0">
            <a:scrgbClr r="0" g="0" b="0"/>
          </a:fillRef>
          <a:effectRef idx="0">
            <a:scrgbClr r="0" g="0" b="0"/>
          </a:effectRef>
          <a:fontRef idx="minor">
            <a:schemeClr val="lt1"/>
          </a:fontRef>
        </p:style>
        <p:txBody>
          <a:bodyPr rtlCol="0" anchor="ctr"/>
          <a:lstStyle/>
          <a:p>
            <a:pPr algn="ctr"/>
            <a:r>
              <a:rPr lang="en-US" sz="2000" b="1" dirty="0">
                <a:latin typeface="Arial" panose="020B0604020202020204" pitchFamily="34" charset="0"/>
                <a:cs typeface="Arial" panose="020B0604020202020204" pitchFamily="34" charset="0"/>
              </a:rPr>
              <a:t>Variables</a:t>
            </a:r>
          </a:p>
        </p:txBody>
      </p:sp>
      <p:sp>
        <p:nvSpPr>
          <p:cNvPr id="11" name="Arrow: Pentagon 10"/>
          <p:cNvSpPr/>
          <p:nvPr/>
        </p:nvSpPr>
        <p:spPr>
          <a:xfrm>
            <a:off x="1779996" y="4252678"/>
            <a:ext cx="1954924" cy="1200808"/>
          </a:xfrm>
          <a:prstGeom prst="homePlat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scene3d>
            <a:camera prst="orthographicFront"/>
            <a:lightRig rig="threePt" dir="t"/>
          </a:scene3d>
          <a:sp3d>
            <a:bevelT prst="angle"/>
          </a:sp3d>
        </p:spPr>
        <p:style>
          <a:lnRef idx="0">
            <a:scrgbClr r="0" g="0" b="0"/>
          </a:lnRef>
          <a:fillRef idx="0">
            <a:scrgbClr r="0" g="0" b="0"/>
          </a:fillRef>
          <a:effectRef idx="0">
            <a:scrgbClr r="0" g="0" b="0"/>
          </a:effectRef>
          <a:fontRef idx="minor">
            <a:schemeClr val="lt1"/>
          </a:fontRef>
        </p:style>
        <p:txBody>
          <a:bodyPr rtlCol="0" anchor="ctr"/>
          <a:lstStyle/>
          <a:p>
            <a:pPr algn="ctr"/>
            <a:r>
              <a:rPr lang="en-US" sz="2000" b="1" dirty="0">
                <a:solidFill>
                  <a:schemeClr val="bg1"/>
                </a:solidFill>
                <a:latin typeface="Arial" panose="020B0604020202020204" pitchFamily="34" charset="0"/>
                <a:cs typeface="Arial" panose="020B0604020202020204" pitchFamily="34" charset="0"/>
              </a:rPr>
              <a:t>Brain areas</a:t>
            </a:r>
          </a:p>
        </p:txBody>
      </p:sp>
      <p:sp>
        <p:nvSpPr>
          <p:cNvPr id="12" name="TextBox 11"/>
          <p:cNvSpPr txBox="1"/>
          <p:nvPr/>
        </p:nvSpPr>
        <p:spPr>
          <a:xfrm>
            <a:off x="4202970" y="2265143"/>
            <a:ext cx="2412124" cy="523220"/>
          </a:xfrm>
          <a:prstGeom prst="rect">
            <a:avLst/>
          </a:prstGeom>
          <a:noFill/>
        </p:spPr>
        <p:txBody>
          <a:bodyPr wrap="square" rtlCol="0">
            <a:spAutoFit/>
          </a:bodyPr>
          <a:lstStyle/>
          <a:p>
            <a:pPr algn="ctr"/>
            <a:r>
              <a:rPr lang="en-US" sz="2800" b="1" dirty="0">
                <a:solidFill>
                  <a:schemeClr val="accent3">
                    <a:lumMod val="75000"/>
                  </a:schemeClr>
                </a:solidFill>
                <a:latin typeface="Times New Roman" panose="02020603050405020304" pitchFamily="18" charset="0"/>
                <a:cs typeface="Times New Roman" panose="02020603050405020304" pitchFamily="18" charset="0"/>
              </a:rPr>
              <a:t>Social Skills</a:t>
            </a:r>
            <a:r>
              <a:rPr lang="en-US" sz="2800" b="1" baseline="30000" dirty="0">
                <a:solidFill>
                  <a:schemeClr val="accent3">
                    <a:lumMod val="75000"/>
                  </a:schemeClr>
                </a:solidFill>
                <a:latin typeface="Times New Roman" panose="02020603050405020304" pitchFamily="18" charset="0"/>
                <a:cs typeface="Times New Roman" panose="02020603050405020304" pitchFamily="18" charset="0"/>
              </a:rPr>
              <a:t>1</a:t>
            </a:r>
            <a:endParaRPr lang="en-US" sz="2800" b="1" dirty="0">
              <a:solidFill>
                <a:schemeClr val="accent3">
                  <a:lumMod val="75000"/>
                </a:schemeClr>
              </a:solidFill>
              <a:latin typeface="Times New Roman" panose="02020603050405020304" pitchFamily="18" charset="0"/>
              <a:cs typeface="Times New Roman" panose="02020603050405020304" pitchFamily="18" charset="0"/>
            </a:endParaRPr>
          </a:p>
        </p:txBody>
      </p:sp>
      <p:sp>
        <p:nvSpPr>
          <p:cNvPr id="14" name="TextBox 13"/>
          <p:cNvSpPr txBox="1"/>
          <p:nvPr/>
        </p:nvSpPr>
        <p:spPr>
          <a:xfrm>
            <a:off x="7965755" y="2265143"/>
            <a:ext cx="3538857" cy="523220"/>
          </a:xfrm>
          <a:prstGeom prst="rect">
            <a:avLst/>
          </a:prstGeom>
          <a:noFill/>
        </p:spPr>
        <p:txBody>
          <a:bodyPr wrap="square" rtlCol="0">
            <a:spAutoFit/>
          </a:bodyPr>
          <a:lstStyle/>
          <a:p>
            <a:pPr algn="ctr"/>
            <a:r>
              <a:rPr lang="en-US" sz="2800" b="1" dirty="0">
                <a:solidFill>
                  <a:schemeClr val="accent3">
                    <a:lumMod val="75000"/>
                  </a:schemeClr>
                </a:solidFill>
                <a:latin typeface="Times New Roman" panose="02020603050405020304" pitchFamily="18" charset="0"/>
                <a:cs typeface="Times New Roman" panose="02020603050405020304" pitchFamily="18" charset="0"/>
              </a:rPr>
              <a:t>Attention Problems</a:t>
            </a:r>
            <a:r>
              <a:rPr lang="en-US" sz="2800" b="1" baseline="30000" dirty="0">
                <a:solidFill>
                  <a:schemeClr val="accent3">
                    <a:lumMod val="75000"/>
                  </a:schemeClr>
                </a:solidFill>
                <a:latin typeface="Times New Roman" panose="02020603050405020304" pitchFamily="18" charset="0"/>
                <a:cs typeface="Times New Roman" panose="02020603050405020304" pitchFamily="18" charset="0"/>
              </a:rPr>
              <a:t>1,2</a:t>
            </a:r>
            <a:r>
              <a:rPr lang="en-US" sz="2800" b="1" dirty="0">
                <a:solidFill>
                  <a:schemeClr val="accent3">
                    <a:lumMod val="75000"/>
                  </a:schemeClr>
                </a:solidFill>
                <a:latin typeface="Times New Roman" panose="02020603050405020304" pitchFamily="18" charset="0"/>
                <a:cs typeface="Times New Roman" panose="02020603050405020304" pitchFamily="18" charset="0"/>
              </a:rPr>
              <a:t> </a:t>
            </a:r>
          </a:p>
        </p:txBody>
      </p:sp>
      <p:sp>
        <p:nvSpPr>
          <p:cNvPr id="16" name="TextBox 15"/>
          <p:cNvSpPr txBox="1"/>
          <p:nvPr/>
        </p:nvSpPr>
        <p:spPr>
          <a:xfrm>
            <a:off x="1453995" y="6121544"/>
            <a:ext cx="10322198" cy="461665"/>
          </a:xfrm>
          <a:prstGeom prst="rect">
            <a:avLst/>
          </a:prstGeom>
          <a:noFill/>
        </p:spPr>
        <p:txBody>
          <a:bodyPr wrap="square" rtlCol="0">
            <a:spAutoFit/>
          </a:bodyPr>
          <a:lstStyle/>
          <a:p>
            <a:r>
              <a:rPr lang="en-US" sz="1200" dirty="0">
                <a:latin typeface="Times New Roman" panose="02020603050405020304" pitchFamily="18" charset="0"/>
                <a:cs typeface="Times New Roman" panose="02020603050405020304" pitchFamily="18" charset="0"/>
              </a:rPr>
              <a:t>1. </a:t>
            </a:r>
            <a:r>
              <a:rPr lang="en-US" sz="1200" dirty="0" err="1">
                <a:latin typeface="Times New Roman" panose="02020603050405020304" pitchFamily="18" charset="0"/>
                <a:cs typeface="Times New Roman" panose="02020603050405020304" pitchFamily="18" charset="0"/>
              </a:rPr>
              <a:t>Parhiala</a:t>
            </a:r>
            <a:r>
              <a:rPr lang="en-US" sz="1200" dirty="0">
                <a:latin typeface="Times New Roman" panose="02020603050405020304" pitchFamily="18" charset="0"/>
                <a:cs typeface="Times New Roman" panose="02020603050405020304" pitchFamily="18" charset="0"/>
              </a:rPr>
              <a:t> et. al, Dyslexia, 2014; 2. </a:t>
            </a:r>
            <a:r>
              <a:rPr lang="en-US" sz="1200" dirty="0" err="1">
                <a:latin typeface="Times New Roman" panose="02020603050405020304" pitchFamily="18" charset="0"/>
                <a:cs typeface="Times New Roman" panose="02020603050405020304" pitchFamily="18" charset="0"/>
              </a:rPr>
              <a:t>Willcut</a:t>
            </a:r>
            <a:r>
              <a:rPr lang="en-US" sz="1200" dirty="0">
                <a:latin typeface="Times New Roman" panose="02020603050405020304" pitchFamily="18" charset="0"/>
                <a:cs typeface="Times New Roman" panose="02020603050405020304" pitchFamily="18" charset="0"/>
              </a:rPr>
              <a:t> &amp; Pennington, Child Psychology and Psychiatry, 2000; 3. Brunet-</a:t>
            </a:r>
            <a:r>
              <a:rPr lang="en-US" sz="1200" dirty="0" err="1">
                <a:latin typeface="Times New Roman" panose="02020603050405020304" pitchFamily="18" charset="0"/>
                <a:cs typeface="Times New Roman" panose="02020603050405020304" pitchFamily="18" charset="0"/>
              </a:rPr>
              <a:t>Gouet</a:t>
            </a:r>
            <a:r>
              <a:rPr lang="en-US" sz="1200" dirty="0">
                <a:latin typeface="Times New Roman" panose="02020603050405020304" pitchFamily="18" charset="0"/>
                <a:cs typeface="Times New Roman" panose="02020603050405020304" pitchFamily="18" charset="0"/>
              </a:rPr>
              <a:t> &amp; </a:t>
            </a:r>
            <a:r>
              <a:rPr lang="en-US" sz="1200" dirty="0" err="1">
                <a:latin typeface="Times New Roman" panose="02020603050405020304" pitchFamily="18" charset="0"/>
                <a:cs typeface="Times New Roman" panose="02020603050405020304" pitchFamily="18" charset="0"/>
              </a:rPr>
              <a:t>Decety</a:t>
            </a:r>
            <a:r>
              <a:rPr lang="en-US" sz="1200" dirty="0">
                <a:latin typeface="Times New Roman" panose="02020603050405020304" pitchFamily="18" charset="0"/>
                <a:cs typeface="Times New Roman" panose="02020603050405020304" pitchFamily="18" charset="0"/>
              </a:rPr>
              <a:t>, Psychiatry Research: Neuroimaging, 2006; 4. Bush et. al, Trends in Cognitive Science, 2000; 5. Bush et. al, Biological Psychology, 2005.</a:t>
            </a:r>
          </a:p>
        </p:txBody>
      </p:sp>
      <p:sp>
        <p:nvSpPr>
          <p:cNvPr id="18" name="TextBox 17"/>
          <p:cNvSpPr txBox="1"/>
          <p:nvPr/>
        </p:nvSpPr>
        <p:spPr>
          <a:xfrm>
            <a:off x="4043214" y="3698920"/>
            <a:ext cx="3145723" cy="2308324"/>
          </a:xfrm>
          <a:prstGeom prst="rect">
            <a:avLst/>
          </a:prstGeom>
          <a:noFill/>
        </p:spPr>
        <p:txBody>
          <a:bodyPr wrap="square" rtlCol="0">
            <a:spAutoFit/>
          </a:bodyPr>
          <a:lstStyle/>
          <a:p>
            <a:pPr marL="285750" indent="-285750">
              <a:buFont typeface="Wingdings 3" panose="05040102010807070707" pitchFamily="18" charset="2"/>
              <a:buChar char=""/>
            </a:pPr>
            <a:r>
              <a:rPr lang="en-US" sz="2400" b="1" dirty="0">
                <a:solidFill>
                  <a:schemeClr val="accent3">
                    <a:lumMod val="75000"/>
                  </a:schemeClr>
                </a:solidFill>
                <a:latin typeface="Times New Roman" panose="02020603050405020304" pitchFamily="18" charset="0"/>
                <a:cs typeface="Times New Roman" panose="02020603050405020304" pitchFamily="18" charset="0"/>
              </a:rPr>
              <a:t>Medial Prefrontal Cortex</a:t>
            </a:r>
            <a:r>
              <a:rPr lang="en-US" sz="2400" b="1" baseline="30000" dirty="0">
                <a:solidFill>
                  <a:schemeClr val="accent3">
                    <a:lumMod val="75000"/>
                  </a:schemeClr>
                </a:solidFill>
                <a:latin typeface="Times New Roman" panose="02020603050405020304" pitchFamily="18" charset="0"/>
                <a:cs typeface="Times New Roman" panose="02020603050405020304" pitchFamily="18" charset="0"/>
              </a:rPr>
              <a:t>3</a:t>
            </a:r>
            <a:endParaRPr lang="en-US" sz="2400" b="1" dirty="0">
              <a:solidFill>
                <a:schemeClr val="accent3">
                  <a:lumMod val="75000"/>
                </a:schemeClr>
              </a:solidFill>
              <a:latin typeface="Times New Roman" panose="02020603050405020304" pitchFamily="18" charset="0"/>
              <a:cs typeface="Times New Roman" panose="02020603050405020304" pitchFamily="18" charset="0"/>
            </a:endParaRPr>
          </a:p>
          <a:p>
            <a:pPr marL="285750" indent="-285750">
              <a:buFont typeface="Wingdings 3" panose="05040102010807070707" pitchFamily="18" charset="2"/>
              <a:buChar char=""/>
            </a:pPr>
            <a:endParaRPr lang="en-US" sz="2400" b="1" dirty="0">
              <a:solidFill>
                <a:schemeClr val="accent3">
                  <a:lumMod val="75000"/>
                </a:schemeClr>
              </a:solidFill>
              <a:latin typeface="Times New Roman" panose="02020603050405020304" pitchFamily="18" charset="0"/>
              <a:cs typeface="Times New Roman" panose="02020603050405020304" pitchFamily="18" charset="0"/>
            </a:endParaRPr>
          </a:p>
          <a:p>
            <a:pPr marL="285750" indent="-285750">
              <a:buFont typeface="Wingdings 3" panose="05040102010807070707" pitchFamily="18" charset="2"/>
              <a:buChar char=""/>
            </a:pPr>
            <a:r>
              <a:rPr lang="en-US" sz="2400" b="1" dirty="0">
                <a:solidFill>
                  <a:schemeClr val="accent3">
                    <a:lumMod val="75000"/>
                  </a:schemeClr>
                </a:solidFill>
                <a:latin typeface="Times New Roman" panose="02020603050405020304" pitchFamily="18" charset="0"/>
                <a:cs typeface="Times New Roman" panose="02020603050405020304" pitchFamily="18" charset="0"/>
              </a:rPr>
              <a:t>Ventral Anterior Cingulate Cortex</a:t>
            </a:r>
            <a:r>
              <a:rPr lang="en-US" sz="2400" b="1" baseline="30000" dirty="0">
                <a:solidFill>
                  <a:schemeClr val="accent3">
                    <a:lumMod val="75000"/>
                  </a:schemeClr>
                </a:solidFill>
                <a:latin typeface="Times New Roman" panose="02020603050405020304" pitchFamily="18" charset="0"/>
                <a:cs typeface="Times New Roman" panose="02020603050405020304" pitchFamily="18" charset="0"/>
              </a:rPr>
              <a:t>4</a:t>
            </a:r>
            <a:endParaRPr lang="en-US" sz="2400" b="1" dirty="0">
              <a:solidFill>
                <a:schemeClr val="accent3">
                  <a:lumMod val="75000"/>
                </a:schemeClr>
              </a:solidFill>
              <a:latin typeface="Times New Roman" panose="02020603050405020304" pitchFamily="18" charset="0"/>
              <a:cs typeface="Times New Roman" panose="02020603050405020304" pitchFamily="18" charset="0"/>
            </a:endParaRPr>
          </a:p>
          <a:p>
            <a:pPr marL="285750" indent="-285750">
              <a:buFont typeface="Wingdings 3" panose="05040102010807070707" pitchFamily="18" charset="2"/>
              <a:buChar char=""/>
            </a:pPr>
            <a:endParaRPr lang="en-US" sz="2400" b="1" dirty="0">
              <a:solidFill>
                <a:schemeClr val="accent3">
                  <a:lumMod val="75000"/>
                </a:schemeClr>
              </a:solidFill>
              <a:latin typeface="Times New Roman" panose="02020603050405020304" pitchFamily="18" charset="0"/>
              <a:cs typeface="Times New Roman" panose="02020603050405020304" pitchFamily="18" charset="0"/>
            </a:endParaRPr>
          </a:p>
        </p:txBody>
      </p:sp>
      <p:sp>
        <p:nvSpPr>
          <p:cNvPr id="19" name="TextBox 18"/>
          <p:cNvSpPr txBox="1"/>
          <p:nvPr/>
        </p:nvSpPr>
        <p:spPr>
          <a:xfrm>
            <a:off x="7965755" y="3698920"/>
            <a:ext cx="3145723" cy="2308324"/>
          </a:xfrm>
          <a:prstGeom prst="rect">
            <a:avLst/>
          </a:prstGeom>
          <a:noFill/>
        </p:spPr>
        <p:txBody>
          <a:bodyPr wrap="square" rtlCol="0">
            <a:spAutoFit/>
          </a:bodyPr>
          <a:lstStyle/>
          <a:p>
            <a:pPr marL="285750" indent="-285750">
              <a:buFont typeface="Wingdings 3" panose="05040102010807070707" pitchFamily="18" charset="2"/>
              <a:buChar char=""/>
            </a:pPr>
            <a:r>
              <a:rPr lang="en-US" sz="2400" b="1" dirty="0">
                <a:solidFill>
                  <a:schemeClr val="accent3">
                    <a:lumMod val="75000"/>
                  </a:schemeClr>
                </a:solidFill>
                <a:latin typeface="Times New Roman" panose="02020603050405020304" pitchFamily="18" charset="0"/>
                <a:cs typeface="Times New Roman" panose="02020603050405020304" pitchFamily="18" charset="0"/>
              </a:rPr>
              <a:t>Lateral Prefrontal Cortex</a:t>
            </a:r>
            <a:r>
              <a:rPr lang="en-US" sz="2400" b="1" baseline="30000" dirty="0">
                <a:solidFill>
                  <a:schemeClr val="accent3">
                    <a:lumMod val="75000"/>
                  </a:schemeClr>
                </a:solidFill>
                <a:latin typeface="Times New Roman" panose="02020603050405020304" pitchFamily="18" charset="0"/>
                <a:cs typeface="Times New Roman" panose="02020603050405020304" pitchFamily="18" charset="0"/>
              </a:rPr>
              <a:t>5</a:t>
            </a:r>
            <a:endParaRPr lang="en-US" sz="2400" b="1" dirty="0">
              <a:solidFill>
                <a:schemeClr val="accent3">
                  <a:lumMod val="75000"/>
                </a:schemeClr>
              </a:solidFill>
              <a:latin typeface="Times New Roman" panose="02020603050405020304" pitchFamily="18" charset="0"/>
              <a:cs typeface="Times New Roman" panose="02020603050405020304" pitchFamily="18" charset="0"/>
            </a:endParaRPr>
          </a:p>
          <a:p>
            <a:pPr marL="285750" indent="-285750">
              <a:buFont typeface="Wingdings 3" panose="05040102010807070707" pitchFamily="18" charset="2"/>
              <a:buChar char=""/>
            </a:pPr>
            <a:endParaRPr lang="en-US" sz="2400" b="1" dirty="0">
              <a:solidFill>
                <a:schemeClr val="accent3">
                  <a:lumMod val="75000"/>
                </a:schemeClr>
              </a:solidFill>
              <a:latin typeface="Times New Roman" panose="02020603050405020304" pitchFamily="18" charset="0"/>
              <a:cs typeface="Times New Roman" panose="02020603050405020304" pitchFamily="18" charset="0"/>
            </a:endParaRPr>
          </a:p>
          <a:p>
            <a:pPr marL="285750" indent="-285750">
              <a:buFont typeface="Wingdings 3" panose="05040102010807070707" pitchFamily="18" charset="2"/>
              <a:buChar char=""/>
            </a:pPr>
            <a:r>
              <a:rPr lang="en-US" sz="2400" b="1" dirty="0">
                <a:solidFill>
                  <a:schemeClr val="accent3">
                    <a:lumMod val="75000"/>
                  </a:schemeClr>
                </a:solidFill>
                <a:latin typeface="Times New Roman" panose="02020603050405020304" pitchFamily="18" charset="0"/>
                <a:cs typeface="Times New Roman" panose="02020603050405020304" pitchFamily="18" charset="0"/>
              </a:rPr>
              <a:t>Dorsal Anterior Cingulate Cortex</a:t>
            </a:r>
            <a:r>
              <a:rPr lang="en-US" sz="2400" b="1" baseline="30000" dirty="0">
                <a:solidFill>
                  <a:schemeClr val="accent3">
                    <a:lumMod val="75000"/>
                  </a:schemeClr>
                </a:solidFill>
                <a:latin typeface="Times New Roman" panose="02020603050405020304" pitchFamily="18" charset="0"/>
                <a:cs typeface="Times New Roman" panose="02020603050405020304" pitchFamily="18" charset="0"/>
              </a:rPr>
              <a:t>4,5</a:t>
            </a:r>
            <a:endParaRPr lang="en-US" sz="2400" b="1" dirty="0">
              <a:solidFill>
                <a:schemeClr val="accent3">
                  <a:lumMod val="75000"/>
                </a:schemeClr>
              </a:solidFill>
              <a:latin typeface="Times New Roman" panose="02020603050405020304" pitchFamily="18" charset="0"/>
              <a:cs typeface="Times New Roman" panose="02020603050405020304" pitchFamily="18" charset="0"/>
            </a:endParaRPr>
          </a:p>
          <a:p>
            <a:pPr marL="285750" indent="-285750">
              <a:buFont typeface="Wingdings 3" panose="05040102010807070707" pitchFamily="18" charset="2"/>
              <a:buChar char=""/>
            </a:pPr>
            <a:endParaRPr lang="en-US" sz="2400" b="1" dirty="0">
              <a:solidFill>
                <a:schemeClr val="accent3">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511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8">
                                            <p:txEl>
                                              <p:pRg st="0" end="0"/>
                                            </p:txEl>
                                          </p:spTgt>
                                        </p:tgtEl>
                                        <p:attrNameLst>
                                          <p:attrName>style.visibility</p:attrName>
                                        </p:attrNameLst>
                                      </p:cBhvr>
                                      <p:to>
                                        <p:strVal val="visible"/>
                                      </p:to>
                                    </p:set>
                                    <p:animEffect transition="in" filter="fade">
                                      <p:cBhvr>
                                        <p:cTn id="27" dur="500"/>
                                        <p:tgtEl>
                                          <p:spTgt spid="18">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9">
                                            <p:txEl>
                                              <p:pRg st="0" end="0"/>
                                            </p:txEl>
                                          </p:spTgt>
                                        </p:tgtEl>
                                        <p:attrNameLst>
                                          <p:attrName>style.visibility</p:attrName>
                                        </p:attrNameLst>
                                      </p:cBhvr>
                                      <p:to>
                                        <p:strVal val="visible"/>
                                      </p:to>
                                    </p:set>
                                    <p:animEffect transition="in" filter="fade">
                                      <p:cBhvr>
                                        <p:cTn id="32" dur="500"/>
                                        <p:tgtEl>
                                          <p:spTgt spid="19">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8">
                                            <p:txEl>
                                              <p:pRg st="2" end="2"/>
                                            </p:txEl>
                                          </p:spTgt>
                                        </p:tgtEl>
                                        <p:attrNameLst>
                                          <p:attrName>style.visibility</p:attrName>
                                        </p:attrNameLst>
                                      </p:cBhvr>
                                      <p:to>
                                        <p:strVal val="visible"/>
                                      </p:to>
                                    </p:set>
                                    <p:animEffect transition="in" filter="fade">
                                      <p:cBhvr>
                                        <p:cTn id="37" dur="500"/>
                                        <p:tgtEl>
                                          <p:spTgt spid="18">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9">
                                            <p:txEl>
                                              <p:pRg st="2" end="2"/>
                                            </p:txEl>
                                          </p:spTgt>
                                        </p:tgtEl>
                                        <p:attrNameLst>
                                          <p:attrName>style.visibility</p:attrName>
                                        </p:attrNameLst>
                                      </p:cBhvr>
                                      <p:to>
                                        <p:strVal val="visible"/>
                                      </p:to>
                                    </p:set>
                                    <p:animEffect transition="in" filter="fade">
                                      <p:cBhvr>
                                        <p:cTn id="42" dur="500"/>
                                        <p:tgtEl>
                                          <p:spTgt spid="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2" grpId="0"/>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0196" y="588251"/>
            <a:ext cx="8911687" cy="1280890"/>
          </a:xfrm>
        </p:spPr>
        <p:txBody>
          <a:bodyPr/>
          <a:lstStyle/>
          <a:p>
            <a:pPr algn="ctr"/>
            <a:r>
              <a:rPr lang="en-US" b="1" dirty="0">
                <a:solidFill>
                  <a:schemeClr val="accent3">
                    <a:lumMod val="75000"/>
                  </a:schemeClr>
                </a:solidFill>
              </a:rPr>
              <a:t>Statistical analysis</a:t>
            </a:r>
          </a:p>
        </p:txBody>
      </p:sp>
      <p:sp>
        <p:nvSpPr>
          <p:cNvPr id="6" name="Rectangle 5"/>
          <p:cNvSpPr/>
          <p:nvPr/>
        </p:nvSpPr>
        <p:spPr>
          <a:xfrm>
            <a:off x="2654709" y="1508916"/>
            <a:ext cx="2920181" cy="5043948"/>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scene3d>
            <a:camera prst="orthographicFront"/>
            <a:lightRig rig="threePt" dir="t"/>
          </a:scene3d>
          <a:sp3d>
            <a:bevelT prst="angle"/>
          </a:sp3d>
        </p:spPr>
        <p:style>
          <a:lnRef idx="0">
            <a:scrgbClr r="0" g="0" b="0"/>
          </a:lnRef>
          <a:fillRef idx="0">
            <a:scrgbClr r="0" g="0" b="0"/>
          </a:fillRef>
          <a:effectRef idx="0">
            <a:scrgbClr r="0" g="0" b="0"/>
          </a:effectRef>
          <a:fontRef idx="minor">
            <a:schemeClr val="lt1"/>
          </a:fontRef>
        </p:style>
        <p:txBody>
          <a:bodyPr rtlCol="0" anchor="ctr"/>
          <a:lstStyle/>
          <a:p>
            <a:pPr marL="342900" indent="-342900">
              <a:buFont typeface="Arial" panose="020B0604020202020204" pitchFamily="34" charset="0"/>
              <a:buChar char="•"/>
            </a:pPr>
            <a:r>
              <a:rPr lang="en-US" b="1" dirty="0">
                <a:latin typeface="Arial" panose="020B0604020202020204" pitchFamily="34" charset="0"/>
                <a:cs typeface="Arial" panose="020B0604020202020204" pitchFamily="34" charset="0"/>
              </a:rPr>
              <a:t>Inhibition</a:t>
            </a:r>
          </a:p>
          <a:p>
            <a:pPr marL="342900" indent="-342900">
              <a:buFont typeface="Arial" panose="020B0604020202020204" pitchFamily="34" charset="0"/>
              <a:buChar char="•"/>
            </a:pPr>
            <a:endParaRPr lang="en-US" b="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b="1" dirty="0">
                <a:latin typeface="Arial" panose="020B0604020202020204" pitchFamily="34" charset="0"/>
                <a:cs typeface="Arial" panose="020B0604020202020204" pitchFamily="34" charset="0"/>
              </a:rPr>
              <a:t>Shift</a:t>
            </a:r>
          </a:p>
          <a:p>
            <a:pPr marL="342900" indent="-342900">
              <a:buFont typeface="Arial" panose="020B0604020202020204" pitchFamily="34" charset="0"/>
              <a:buChar char="•"/>
            </a:pPr>
            <a:endParaRPr lang="en-US" b="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b="1" dirty="0">
                <a:latin typeface="Arial" panose="020B0604020202020204" pitchFamily="34" charset="0"/>
                <a:cs typeface="Arial" panose="020B0604020202020204" pitchFamily="34" charset="0"/>
              </a:rPr>
              <a:t>Emotional Control</a:t>
            </a:r>
          </a:p>
          <a:p>
            <a:pPr marL="342900" indent="-342900">
              <a:buFont typeface="Arial" panose="020B0604020202020204" pitchFamily="34" charset="0"/>
              <a:buChar char="•"/>
            </a:pPr>
            <a:endParaRPr lang="en-US" b="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b="1" dirty="0">
                <a:latin typeface="Arial" panose="020B0604020202020204" pitchFamily="34" charset="0"/>
                <a:cs typeface="Arial" panose="020B0604020202020204" pitchFamily="34" charset="0"/>
              </a:rPr>
              <a:t>Initiate</a:t>
            </a:r>
          </a:p>
          <a:p>
            <a:pPr marL="342900" indent="-342900">
              <a:buFont typeface="Arial" panose="020B0604020202020204" pitchFamily="34" charset="0"/>
              <a:buChar char="•"/>
            </a:pPr>
            <a:endParaRPr lang="en-US" b="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b="1" dirty="0">
                <a:latin typeface="Arial" panose="020B0604020202020204" pitchFamily="34" charset="0"/>
                <a:cs typeface="Arial" panose="020B0604020202020204" pitchFamily="34" charset="0"/>
              </a:rPr>
              <a:t>Working memory</a:t>
            </a:r>
          </a:p>
          <a:p>
            <a:pPr marL="342900" indent="-342900">
              <a:buFont typeface="Arial" panose="020B0604020202020204" pitchFamily="34" charset="0"/>
              <a:buChar char="•"/>
            </a:pPr>
            <a:endParaRPr lang="en-US" b="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b="1" dirty="0">
                <a:latin typeface="Arial" panose="020B0604020202020204" pitchFamily="34" charset="0"/>
                <a:cs typeface="Arial" panose="020B0604020202020204" pitchFamily="34" charset="0"/>
              </a:rPr>
              <a:t>Social Problems</a:t>
            </a:r>
          </a:p>
          <a:p>
            <a:pPr marL="342900" indent="-342900">
              <a:buFont typeface="Arial" panose="020B0604020202020204" pitchFamily="34" charset="0"/>
              <a:buChar char="•"/>
            </a:pPr>
            <a:endParaRPr lang="en-US" b="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b="1" dirty="0">
                <a:latin typeface="Arial" panose="020B0604020202020204" pitchFamily="34" charset="0"/>
                <a:cs typeface="Arial" panose="020B0604020202020204" pitchFamily="34" charset="0"/>
              </a:rPr>
              <a:t>Attention Problems</a:t>
            </a:r>
          </a:p>
          <a:p>
            <a:pPr marL="342900" indent="-342900">
              <a:buFont typeface="Arial" panose="020B0604020202020204" pitchFamily="34" charset="0"/>
              <a:buChar char="•"/>
            </a:pPr>
            <a:endParaRPr lang="en-US" b="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b="1" dirty="0">
                <a:latin typeface="Arial" panose="020B0604020202020204" pitchFamily="34" charset="0"/>
                <a:cs typeface="Arial" panose="020B0604020202020204" pitchFamily="34" charset="0"/>
              </a:rPr>
              <a:t>Attention Deficit </a:t>
            </a:r>
          </a:p>
          <a:p>
            <a:pPr marL="342900" indent="-342900">
              <a:buFont typeface="Arial" panose="020B0604020202020204" pitchFamily="34" charset="0"/>
              <a:buChar char="•"/>
            </a:pPr>
            <a:endParaRPr lang="en-US" b="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b="1" dirty="0">
                <a:latin typeface="Arial" panose="020B0604020202020204" pitchFamily="34" charset="0"/>
                <a:cs typeface="Arial" panose="020B0604020202020204" pitchFamily="34" charset="0"/>
              </a:rPr>
              <a:t>Socialization </a:t>
            </a:r>
          </a:p>
        </p:txBody>
      </p:sp>
      <p:sp>
        <p:nvSpPr>
          <p:cNvPr id="8" name="Rectangle: Top Corners Rounded 7"/>
          <p:cNvSpPr/>
          <p:nvPr/>
        </p:nvSpPr>
        <p:spPr>
          <a:xfrm>
            <a:off x="7565921" y="1356851"/>
            <a:ext cx="3229897" cy="1592826"/>
          </a:xfrm>
          <a:prstGeom prst="round2Same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b="1" dirty="0">
                <a:latin typeface="Arial" panose="020B0604020202020204" pitchFamily="34" charset="0"/>
                <a:cs typeface="Arial" panose="020B0604020202020204" pitchFamily="34" charset="0"/>
              </a:rPr>
              <a:t>Mann-Whitney-Wilcoxon U-test</a:t>
            </a:r>
          </a:p>
        </p:txBody>
      </p:sp>
      <p:sp>
        <p:nvSpPr>
          <p:cNvPr id="9" name="Rectangle: Top Corners Rounded 8"/>
          <p:cNvSpPr/>
          <p:nvPr/>
        </p:nvSpPr>
        <p:spPr>
          <a:xfrm rot="10800000">
            <a:off x="7565918" y="3195680"/>
            <a:ext cx="3229897" cy="3662320"/>
          </a:xfrm>
          <a:prstGeom prst="round2Same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10" name="TextBox 9"/>
          <p:cNvSpPr txBox="1"/>
          <p:nvPr/>
        </p:nvSpPr>
        <p:spPr>
          <a:xfrm>
            <a:off x="7565918" y="3318676"/>
            <a:ext cx="3229897" cy="3139321"/>
          </a:xfrm>
          <a:prstGeom prst="rect">
            <a:avLst/>
          </a:prstGeom>
          <a:noFill/>
          <a:scene3d>
            <a:camera prst="orthographicFront"/>
            <a:lightRig rig="threePt" dir="t"/>
          </a:scene3d>
          <a:sp3d>
            <a:bevelT prst="angle"/>
          </a:sp3d>
        </p:spPr>
        <p:txBody>
          <a:bodyPr wrap="square" rtlCol="0">
            <a:spAutoFit/>
          </a:bodyPr>
          <a:lstStyle/>
          <a:p>
            <a:pPr marL="285750" indent="-285750">
              <a:buFont typeface="Arial" panose="020B0604020202020204" pitchFamily="34" charset="0"/>
              <a:buChar char="•"/>
            </a:pPr>
            <a:r>
              <a:rPr lang="en-US" b="1" dirty="0">
                <a:solidFill>
                  <a:schemeClr val="bg1"/>
                </a:solidFill>
                <a:latin typeface="Times New Roman" panose="02020603050405020304" pitchFamily="18" charset="0"/>
                <a:cs typeface="Times New Roman" panose="02020603050405020304" pitchFamily="18" charset="0"/>
              </a:rPr>
              <a:t>Like a t-test, but does not assume normality</a:t>
            </a:r>
          </a:p>
          <a:p>
            <a:pPr marL="285750" indent="-285750">
              <a:buFont typeface="Arial" panose="020B0604020202020204" pitchFamily="34" charset="0"/>
              <a:buChar char="•"/>
            </a:pPr>
            <a:endParaRPr lang="en-US" b="1" dirty="0">
              <a:solidFill>
                <a:schemeClr val="bg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solidFill>
                  <a:schemeClr val="bg1"/>
                </a:solidFill>
                <a:latin typeface="Times New Roman" panose="02020603050405020304" pitchFamily="18" charset="0"/>
                <a:cs typeface="Times New Roman" panose="02020603050405020304" pitchFamily="18" charset="0"/>
              </a:rPr>
              <a:t>H</a:t>
            </a:r>
            <a:r>
              <a:rPr lang="en-US" b="1" baseline="-25000" dirty="0">
                <a:solidFill>
                  <a:schemeClr val="bg1"/>
                </a:solidFill>
                <a:latin typeface="Times New Roman" panose="02020603050405020304" pitchFamily="18" charset="0"/>
                <a:cs typeface="Times New Roman" panose="02020603050405020304" pitchFamily="18" charset="0"/>
              </a:rPr>
              <a:t>0</a:t>
            </a:r>
            <a:r>
              <a:rPr lang="en-US" b="1" dirty="0">
                <a:solidFill>
                  <a:schemeClr val="bg1"/>
                </a:solidFill>
                <a:latin typeface="Times New Roman" panose="02020603050405020304" pitchFamily="18" charset="0"/>
                <a:cs typeface="Times New Roman" panose="02020603050405020304" pitchFamily="18" charset="0"/>
              </a:rPr>
              <a:t>: Dyslexic and control children will score equally on the relevant variables</a:t>
            </a:r>
          </a:p>
          <a:p>
            <a:pPr marL="285750" indent="-285750">
              <a:buFont typeface="Arial" panose="020B0604020202020204" pitchFamily="34" charset="0"/>
              <a:buChar char="•"/>
            </a:pPr>
            <a:endParaRPr lang="en-US" b="1" dirty="0">
              <a:solidFill>
                <a:schemeClr val="bg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solidFill>
                  <a:schemeClr val="bg1"/>
                </a:solidFill>
                <a:latin typeface="Times New Roman" panose="02020603050405020304" pitchFamily="18" charset="0"/>
                <a:cs typeface="Times New Roman" panose="02020603050405020304" pitchFamily="18" charset="0"/>
              </a:rPr>
              <a:t>H</a:t>
            </a:r>
            <a:r>
              <a:rPr lang="en-US" b="1" baseline="-25000" dirty="0">
                <a:solidFill>
                  <a:schemeClr val="bg1"/>
                </a:solidFill>
                <a:latin typeface="Times New Roman" panose="02020603050405020304" pitchFamily="18" charset="0"/>
                <a:cs typeface="Times New Roman" panose="02020603050405020304" pitchFamily="18" charset="0"/>
              </a:rPr>
              <a:t>1</a:t>
            </a:r>
            <a:r>
              <a:rPr lang="en-US" b="1" dirty="0">
                <a:solidFill>
                  <a:schemeClr val="bg1"/>
                </a:solidFill>
                <a:latin typeface="Times New Roman" panose="02020603050405020304" pitchFamily="18" charset="0"/>
                <a:cs typeface="Times New Roman" panose="02020603050405020304" pitchFamily="18" charset="0"/>
              </a:rPr>
              <a:t>: Dyslexic and control children will score differently on the relevant variable. </a:t>
            </a:r>
          </a:p>
        </p:txBody>
      </p:sp>
    </p:spTree>
    <p:extLst>
      <p:ext uri="{BB962C8B-B14F-4D97-AF65-F5344CB8AC3E}">
        <p14:creationId xmlns:p14="http://schemas.microsoft.com/office/powerpoint/2010/main" val="2983278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750"/>
                                        <p:tgtEl>
                                          <p:spTgt spid="6">
                                            <p:txEl>
                                              <p:pRg st="0" end="0"/>
                                            </p:txEl>
                                          </p:spTgt>
                                        </p:tgtEl>
                                      </p:cBhvr>
                                    </p:animEffect>
                                  </p:childTnLst>
                                </p:cTn>
                              </p:par>
                            </p:childTnLst>
                          </p:cTn>
                        </p:par>
                        <p:par>
                          <p:cTn id="8" fill="hold">
                            <p:stCondLst>
                              <p:cond delay="750"/>
                            </p:stCondLst>
                            <p:childTnLst>
                              <p:par>
                                <p:cTn id="9" presetID="10" presetClass="entr" presetSubtype="0" fill="hold" nodeType="after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animEffect transition="in" filter="fade">
                                      <p:cBhvr>
                                        <p:cTn id="11" dur="750"/>
                                        <p:tgtEl>
                                          <p:spTgt spid="6">
                                            <p:txEl>
                                              <p:pRg st="2" end="2"/>
                                            </p:txEl>
                                          </p:spTgt>
                                        </p:tgtEl>
                                      </p:cBhvr>
                                    </p:animEffect>
                                  </p:childTnLst>
                                </p:cTn>
                              </p:par>
                            </p:childTnLst>
                          </p:cTn>
                        </p:par>
                        <p:par>
                          <p:cTn id="12" fill="hold">
                            <p:stCondLst>
                              <p:cond delay="1500"/>
                            </p:stCondLst>
                            <p:childTnLst>
                              <p:par>
                                <p:cTn id="13" presetID="10" presetClass="entr" presetSubtype="0" fill="hold" nodeType="after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animEffect transition="in" filter="fade">
                                      <p:cBhvr>
                                        <p:cTn id="15" dur="750"/>
                                        <p:tgtEl>
                                          <p:spTgt spid="6">
                                            <p:txEl>
                                              <p:pRg st="4" end="4"/>
                                            </p:txEl>
                                          </p:spTgt>
                                        </p:tgtEl>
                                      </p:cBhvr>
                                    </p:animEffect>
                                  </p:childTnLst>
                                </p:cTn>
                              </p:par>
                            </p:childTnLst>
                          </p:cTn>
                        </p:par>
                        <p:par>
                          <p:cTn id="16" fill="hold">
                            <p:stCondLst>
                              <p:cond delay="2250"/>
                            </p:stCondLst>
                            <p:childTnLst>
                              <p:par>
                                <p:cTn id="17" presetID="10" presetClass="entr" presetSubtype="0" fill="hold" nodeType="after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animEffect transition="in" filter="fade">
                                      <p:cBhvr>
                                        <p:cTn id="19" dur="750"/>
                                        <p:tgtEl>
                                          <p:spTgt spid="6">
                                            <p:txEl>
                                              <p:pRg st="6" end="6"/>
                                            </p:txEl>
                                          </p:spTgt>
                                        </p:tgtEl>
                                      </p:cBhvr>
                                    </p:animEffect>
                                  </p:childTnLst>
                                </p:cTn>
                              </p:par>
                            </p:childTnLst>
                          </p:cTn>
                        </p:par>
                        <p:par>
                          <p:cTn id="20" fill="hold">
                            <p:stCondLst>
                              <p:cond delay="3000"/>
                            </p:stCondLst>
                            <p:childTnLst>
                              <p:par>
                                <p:cTn id="21" presetID="10" presetClass="entr" presetSubtype="0" fill="hold" nodeType="afterEffect">
                                  <p:stCondLst>
                                    <p:cond delay="0"/>
                                  </p:stCondLst>
                                  <p:childTnLst>
                                    <p:set>
                                      <p:cBhvr>
                                        <p:cTn id="22" dur="1" fill="hold">
                                          <p:stCondLst>
                                            <p:cond delay="0"/>
                                          </p:stCondLst>
                                        </p:cTn>
                                        <p:tgtEl>
                                          <p:spTgt spid="6">
                                            <p:txEl>
                                              <p:pRg st="8" end="8"/>
                                            </p:txEl>
                                          </p:spTgt>
                                        </p:tgtEl>
                                        <p:attrNameLst>
                                          <p:attrName>style.visibility</p:attrName>
                                        </p:attrNameLst>
                                      </p:cBhvr>
                                      <p:to>
                                        <p:strVal val="visible"/>
                                      </p:to>
                                    </p:set>
                                    <p:animEffect transition="in" filter="fade">
                                      <p:cBhvr>
                                        <p:cTn id="23" dur="750"/>
                                        <p:tgtEl>
                                          <p:spTgt spid="6">
                                            <p:txEl>
                                              <p:pRg st="8" end="8"/>
                                            </p:txEl>
                                          </p:spTgt>
                                        </p:tgtEl>
                                      </p:cBhvr>
                                    </p:animEffect>
                                  </p:childTnLst>
                                </p:cTn>
                              </p:par>
                            </p:childTnLst>
                          </p:cTn>
                        </p:par>
                        <p:par>
                          <p:cTn id="24" fill="hold">
                            <p:stCondLst>
                              <p:cond delay="3750"/>
                            </p:stCondLst>
                            <p:childTnLst>
                              <p:par>
                                <p:cTn id="25" presetID="10" presetClass="entr" presetSubtype="0" fill="hold" nodeType="afterEffect">
                                  <p:stCondLst>
                                    <p:cond delay="0"/>
                                  </p:stCondLst>
                                  <p:childTnLst>
                                    <p:set>
                                      <p:cBhvr>
                                        <p:cTn id="26" dur="1" fill="hold">
                                          <p:stCondLst>
                                            <p:cond delay="0"/>
                                          </p:stCondLst>
                                        </p:cTn>
                                        <p:tgtEl>
                                          <p:spTgt spid="6">
                                            <p:txEl>
                                              <p:pRg st="10" end="10"/>
                                            </p:txEl>
                                          </p:spTgt>
                                        </p:tgtEl>
                                        <p:attrNameLst>
                                          <p:attrName>style.visibility</p:attrName>
                                        </p:attrNameLst>
                                      </p:cBhvr>
                                      <p:to>
                                        <p:strVal val="visible"/>
                                      </p:to>
                                    </p:set>
                                    <p:animEffect transition="in" filter="fade">
                                      <p:cBhvr>
                                        <p:cTn id="27" dur="750"/>
                                        <p:tgtEl>
                                          <p:spTgt spid="6">
                                            <p:txEl>
                                              <p:pRg st="10" end="10"/>
                                            </p:txEl>
                                          </p:spTgt>
                                        </p:tgtEl>
                                      </p:cBhvr>
                                    </p:animEffect>
                                  </p:childTnLst>
                                </p:cTn>
                              </p:par>
                            </p:childTnLst>
                          </p:cTn>
                        </p:par>
                        <p:par>
                          <p:cTn id="28" fill="hold">
                            <p:stCondLst>
                              <p:cond delay="4500"/>
                            </p:stCondLst>
                            <p:childTnLst>
                              <p:par>
                                <p:cTn id="29" presetID="10" presetClass="entr" presetSubtype="0" fill="hold" nodeType="afterEffect">
                                  <p:stCondLst>
                                    <p:cond delay="0"/>
                                  </p:stCondLst>
                                  <p:childTnLst>
                                    <p:set>
                                      <p:cBhvr>
                                        <p:cTn id="30" dur="1" fill="hold">
                                          <p:stCondLst>
                                            <p:cond delay="0"/>
                                          </p:stCondLst>
                                        </p:cTn>
                                        <p:tgtEl>
                                          <p:spTgt spid="6">
                                            <p:txEl>
                                              <p:pRg st="12" end="12"/>
                                            </p:txEl>
                                          </p:spTgt>
                                        </p:tgtEl>
                                        <p:attrNameLst>
                                          <p:attrName>style.visibility</p:attrName>
                                        </p:attrNameLst>
                                      </p:cBhvr>
                                      <p:to>
                                        <p:strVal val="visible"/>
                                      </p:to>
                                    </p:set>
                                    <p:animEffect transition="in" filter="fade">
                                      <p:cBhvr>
                                        <p:cTn id="31" dur="750"/>
                                        <p:tgtEl>
                                          <p:spTgt spid="6">
                                            <p:txEl>
                                              <p:pRg st="12" end="12"/>
                                            </p:txEl>
                                          </p:spTgt>
                                        </p:tgtEl>
                                      </p:cBhvr>
                                    </p:animEffect>
                                  </p:childTnLst>
                                </p:cTn>
                              </p:par>
                            </p:childTnLst>
                          </p:cTn>
                        </p:par>
                        <p:par>
                          <p:cTn id="32" fill="hold">
                            <p:stCondLst>
                              <p:cond delay="5250"/>
                            </p:stCondLst>
                            <p:childTnLst>
                              <p:par>
                                <p:cTn id="33" presetID="10" presetClass="entr" presetSubtype="0" fill="hold" nodeType="afterEffect">
                                  <p:stCondLst>
                                    <p:cond delay="0"/>
                                  </p:stCondLst>
                                  <p:childTnLst>
                                    <p:set>
                                      <p:cBhvr>
                                        <p:cTn id="34" dur="1" fill="hold">
                                          <p:stCondLst>
                                            <p:cond delay="0"/>
                                          </p:stCondLst>
                                        </p:cTn>
                                        <p:tgtEl>
                                          <p:spTgt spid="6">
                                            <p:txEl>
                                              <p:pRg st="14" end="14"/>
                                            </p:txEl>
                                          </p:spTgt>
                                        </p:tgtEl>
                                        <p:attrNameLst>
                                          <p:attrName>style.visibility</p:attrName>
                                        </p:attrNameLst>
                                      </p:cBhvr>
                                      <p:to>
                                        <p:strVal val="visible"/>
                                      </p:to>
                                    </p:set>
                                    <p:animEffect transition="in" filter="fade">
                                      <p:cBhvr>
                                        <p:cTn id="35" dur="750"/>
                                        <p:tgtEl>
                                          <p:spTgt spid="6">
                                            <p:txEl>
                                              <p:pRg st="14" end="14"/>
                                            </p:txEl>
                                          </p:spTgt>
                                        </p:tgtEl>
                                      </p:cBhvr>
                                    </p:animEffect>
                                  </p:childTnLst>
                                </p:cTn>
                              </p:par>
                            </p:childTnLst>
                          </p:cTn>
                        </p:par>
                        <p:par>
                          <p:cTn id="36" fill="hold">
                            <p:stCondLst>
                              <p:cond delay="6000"/>
                            </p:stCondLst>
                            <p:childTnLst>
                              <p:par>
                                <p:cTn id="37" presetID="10" presetClass="entr" presetSubtype="0" fill="hold" nodeType="afterEffect">
                                  <p:stCondLst>
                                    <p:cond delay="0"/>
                                  </p:stCondLst>
                                  <p:childTnLst>
                                    <p:set>
                                      <p:cBhvr>
                                        <p:cTn id="38" dur="1" fill="hold">
                                          <p:stCondLst>
                                            <p:cond delay="0"/>
                                          </p:stCondLst>
                                        </p:cTn>
                                        <p:tgtEl>
                                          <p:spTgt spid="6">
                                            <p:txEl>
                                              <p:pRg st="16" end="16"/>
                                            </p:txEl>
                                          </p:spTgt>
                                        </p:tgtEl>
                                        <p:attrNameLst>
                                          <p:attrName>style.visibility</p:attrName>
                                        </p:attrNameLst>
                                      </p:cBhvr>
                                      <p:to>
                                        <p:strVal val="visible"/>
                                      </p:to>
                                    </p:set>
                                    <p:animEffect transition="in" filter="fade">
                                      <p:cBhvr>
                                        <p:cTn id="39" dur="750"/>
                                        <p:tgtEl>
                                          <p:spTgt spid="6">
                                            <p:txEl>
                                              <p:pRg st="16" end="16"/>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fade">
                                      <p:cBhvr>
                                        <p:cTn id="44" dur="1000"/>
                                        <p:tgtEl>
                                          <p:spTgt spid="8"/>
                                        </p:tgtEl>
                                      </p:cBhvr>
                                    </p:animEffect>
                                    <p:anim calcmode="lin" valueType="num">
                                      <p:cBhvr>
                                        <p:cTn id="45" dur="1000" fill="hold"/>
                                        <p:tgtEl>
                                          <p:spTgt spid="8"/>
                                        </p:tgtEl>
                                        <p:attrNameLst>
                                          <p:attrName>ppt_x</p:attrName>
                                        </p:attrNameLst>
                                      </p:cBhvr>
                                      <p:tavLst>
                                        <p:tav tm="0">
                                          <p:val>
                                            <p:strVal val="#ppt_x"/>
                                          </p:val>
                                        </p:tav>
                                        <p:tav tm="100000">
                                          <p:val>
                                            <p:strVal val="#ppt_x"/>
                                          </p:val>
                                        </p:tav>
                                      </p:tavLst>
                                    </p:anim>
                                    <p:anim calcmode="lin" valueType="num">
                                      <p:cBhvr>
                                        <p:cTn id="4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9"/>
                                        </p:tgtEl>
                                        <p:attrNameLst>
                                          <p:attrName>style.visibility</p:attrName>
                                        </p:attrNameLst>
                                      </p:cBhvr>
                                      <p:to>
                                        <p:strVal val="visible"/>
                                      </p:to>
                                    </p:set>
                                    <p:animEffect transition="in" filter="fade">
                                      <p:cBhvr>
                                        <p:cTn id="51" dur="1000"/>
                                        <p:tgtEl>
                                          <p:spTgt spid="9"/>
                                        </p:tgtEl>
                                      </p:cBhvr>
                                    </p:animEffect>
                                    <p:anim calcmode="lin" valueType="num">
                                      <p:cBhvr>
                                        <p:cTn id="52" dur="1000" fill="hold"/>
                                        <p:tgtEl>
                                          <p:spTgt spid="9"/>
                                        </p:tgtEl>
                                        <p:attrNameLst>
                                          <p:attrName>ppt_x</p:attrName>
                                        </p:attrNameLst>
                                      </p:cBhvr>
                                      <p:tavLst>
                                        <p:tav tm="0">
                                          <p:val>
                                            <p:strVal val="#ppt_x"/>
                                          </p:val>
                                        </p:tav>
                                        <p:tav tm="100000">
                                          <p:val>
                                            <p:strVal val="#ppt_x"/>
                                          </p:val>
                                        </p:tav>
                                      </p:tavLst>
                                    </p:anim>
                                    <p:anim calcmode="lin" valueType="num">
                                      <p:cBhvr>
                                        <p:cTn id="53" dur="1000" fill="hold"/>
                                        <p:tgtEl>
                                          <p:spTgt spid="9"/>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10">
                                            <p:txEl>
                                              <p:pRg st="0" end="0"/>
                                            </p:txEl>
                                          </p:spTgt>
                                        </p:tgtEl>
                                        <p:attrNameLst>
                                          <p:attrName>style.visibility</p:attrName>
                                        </p:attrNameLst>
                                      </p:cBhvr>
                                      <p:to>
                                        <p:strVal val="visible"/>
                                      </p:to>
                                    </p:set>
                                    <p:animEffect transition="in" filter="fade">
                                      <p:cBhvr>
                                        <p:cTn id="56" dur="1000"/>
                                        <p:tgtEl>
                                          <p:spTgt spid="10">
                                            <p:txEl>
                                              <p:pRg st="0" end="0"/>
                                            </p:txEl>
                                          </p:spTgt>
                                        </p:tgtEl>
                                      </p:cBhvr>
                                    </p:animEffect>
                                    <p:anim calcmode="lin" valueType="num">
                                      <p:cBhvr>
                                        <p:cTn id="57"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58"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10">
                                            <p:txEl>
                                              <p:pRg st="2" end="2"/>
                                            </p:txEl>
                                          </p:spTgt>
                                        </p:tgtEl>
                                        <p:attrNameLst>
                                          <p:attrName>style.visibility</p:attrName>
                                        </p:attrNameLst>
                                      </p:cBhvr>
                                      <p:to>
                                        <p:strVal val="visible"/>
                                      </p:to>
                                    </p:set>
                                    <p:animEffect transition="in" filter="fade">
                                      <p:cBhvr>
                                        <p:cTn id="63" dur="1000"/>
                                        <p:tgtEl>
                                          <p:spTgt spid="10">
                                            <p:txEl>
                                              <p:pRg st="2" end="2"/>
                                            </p:txEl>
                                          </p:spTgt>
                                        </p:tgtEl>
                                      </p:cBhvr>
                                    </p:animEffect>
                                    <p:anim calcmode="lin" valueType="num">
                                      <p:cBhvr>
                                        <p:cTn id="64"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65"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10">
                                            <p:txEl>
                                              <p:pRg st="4" end="4"/>
                                            </p:txEl>
                                          </p:spTgt>
                                        </p:tgtEl>
                                        <p:attrNameLst>
                                          <p:attrName>style.visibility</p:attrName>
                                        </p:attrNameLst>
                                      </p:cBhvr>
                                      <p:to>
                                        <p:strVal val="visible"/>
                                      </p:to>
                                    </p:set>
                                    <p:animEffect transition="in" filter="fade">
                                      <p:cBhvr>
                                        <p:cTn id="70" dur="1000"/>
                                        <p:tgtEl>
                                          <p:spTgt spid="10">
                                            <p:txEl>
                                              <p:pRg st="4" end="4"/>
                                            </p:txEl>
                                          </p:spTgt>
                                        </p:tgtEl>
                                      </p:cBhvr>
                                    </p:animEffect>
                                    <p:anim calcmode="lin" valueType="num">
                                      <p:cBhvr>
                                        <p:cTn id="71" dur="1000" fill="hold"/>
                                        <p:tgtEl>
                                          <p:spTgt spid="10">
                                            <p:txEl>
                                              <p:pRg st="4" end="4"/>
                                            </p:txEl>
                                          </p:spTgt>
                                        </p:tgtEl>
                                        <p:attrNameLst>
                                          <p:attrName>ppt_x</p:attrName>
                                        </p:attrNameLst>
                                      </p:cBhvr>
                                      <p:tavLst>
                                        <p:tav tm="0">
                                          <p:val>
                                            <p:strVal val="#ppt_x"/>
                                          </p:val>
                                        </p:tav>
                                        <p:tav tm="100000">
                                          <p:val>
                                            <p:strVal val="#ppt_x"/>
                                          </p:val>
                                        </p:tav>
                                      </p:tavLst>
                                    </p:anim>
                                    <p:anim calcmode="lin" valueType="num">
                                      <p:cBhvr>
                                        <p:cTn id="72" dur="1000" fill="hold"/>
                                        <p:tgtEl>
                                          <p:spTgt spid="1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accent3">
                    <a:lumMod val="75000"/>
                  </a:schemeClr>
                </a:solidFill>
              </a:rPr>
              <a:t>Results</a:t>
            </a:r>
          </a:p>
        </p:txBody>
      </p:sp>
      <p:graphicFrame>
        <p:nvGraphicFramePr>
          <p:cNvPr id="8" name="Table 7"/>
          <p:cNvGraphicFramePr>
            <a:graphicFrameLocks noGrp="1"/>
          </p:cNvGraphicFramePr>
          <p:nvPr>
            <p:extLst>
              <p:ext uri="{D42A27DB-BD31-4B8C-83A1-F6EECF244321}">
                <p14:modId xmlns:p14="http://schemas.microsoft.com/office/powerpoint/2010/main" val="2154411843"/>
              </p:ext>
            </p:extLst>
          </p:nvPr>
        </p:nvGraphicFramePr>
        <p:xfrm>
          <a:off x="2592925" y="1264555"/>
          <a:ext cx="8089590" cy="5339446"/>
        </p:xfrm>
        <a:graphic>
          <a:graphicData uri="http://schemas.openxmlformats.org/drawingml/2006/table">
            <a:tbl>
              <a:tblPr>
                <a:tableStyleId>{2D5ABB26-0587-4C30-8999-92F81FD0307C}</a:tableStyleId>
              </a:tblPr>
              <a:tblGrid>
                <a:gridCol w="901975">
                  <a:extLst>
                    <a:ext uri="{9D8B030D-6E8A-4147-A177-3AD203B41FA5}">
                      <a16:colId xmlns:a16="http://schemas.microsoft.com/office/drawing/2014/main" val="3295763286"/>
                    </a:ext>
                  </a:extLst>
                </a:gridCol>
                <a:gridCol w="1197936">
                  <a:extLst>
                    <a:ext uri="{9D8B030D-6E8A-4147-A177-3AD203B41FA5}">
                      <a16:colId xmlns:a16="http://schemas.microsoft.com/office/drawing/2014/main" val="1383423171"/>
                    </a:ext>
                  </a:extLst>
                </a:gridCol>
                <a:gridCol w="901975">
                  <a:extLst>
                    <a:ext uri="{9D8B030D-6E8A-4147-A177-3AD203B41FA5}">
                      <a16:colId xmlns:a16="http://schemas.microsoft.com/office/drawing/2014/main" val="1473043480"/>
                    </a:ext>
                  </a:extLst>
                </a:gridCol>
                <a:gridCol w="901975">
                  <a:extLst>
                    <a:ext uri="{9D8B030D-6E8A-4147-A177-3AD203B41FA5}">
                      <a16:colId xmlns:a16="http://schemas.microsoft.com/office/drawing/2014/main" val="976662213"/>
                    </a:ext>
                  </a:extLst>
                </a:gridCol>
                <a:gridCol w="1183843">
                  <a:extLst>
                    <a:ext uri="{9D8B030D-6E8A-4147-A177-3AD203B41FA5}">
                      <a16:colId xmlns:a16="http://schemas.microsoft.com/office/drawing/2014/main" val="1865387307"/>
                    </a:ext>
                  </a:extLst>
                </a:gridCol>
                <a:gridCol w="986535">
                  <a:extLst>
                    <a:ext uri="{9D8B030D-6E8A-4147-A177-3AD203B41FA5}">
                      <a16:colId xmlns:a16="http://schemas.microsoft.com/office/drawing/2014/main" val="2597752874"/>
                    </a:ext>
                  </a:extLst>
                </a:gridCol>
                <a:gridCol w="1113376">
                  <a:extLst>
                    <a:ext uri="{9D8B030D-6E8A-4147-A177-3AD203B41FA5}">
                      <a16:colId xmlns:a16="http://schemas.microsoft.com/office/drawing/2014/main" val="2644641639"/>
                    </a:ext>
                  </a:extLst>
                </a:gridCol>
                <a:gridCol w="901975">
                  <a:extLst>
                    <a:ext uri="{9D8B030D-6E8A-4147-A177-3AD203B41FA5}">
                      <a16:colId xmlns:a16="http://schemas.microsoft.com/office/drawing/2014/main" val="3989550753"/>
                    </a:ext>
                  </a:extLst>
                </a:gridCol>
              </a:tblGrid>
              <a:tr h="373007">
                <a:tc gridSpan="8">
                  <a:txBody>
                    <a:bodyPr/>
                    <a:lstStyle/>
                    <a:p>
                      <a:pPr algn="ctr" fontAlgn="b"/>
                      <a:r>
                        <a:rPr lang="en-US" sz="1800" b="1" u="none" strike="noStrike" dirty="0">
                          <a:effectLst/>
                          <a:latin typeface="Times New Roman" panose="02020603050405020304" pitchFamily="18" charset="0"/>
                          <a:cs typeface="Times New Roman" panose="02020603050405020304" pitchFamily="18" charset="0"/>
                        </a:rPr>
                        <a:t>Controlling for Age </a:t>
                      </a:r>
                      <a:endParaRPr lang="en-US" sz="18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9233784"/>
                  </a:ext>
                </a:extLst>
              </a:tr>
              <a:tr h="373007">
                <a:tc>
                  <a:txBody>
                    <a:bodyPr/>
                    <a:lstStyle/>
                    <a:p>
                      <a:pPr algn="l" fontAlgn="b"/>
                      <a:r>
                        <a:rPr lang="en-US" sz="1200" u="none" strike="noStrike">
                          <a:effectLst/>
                          <a:latin typeface="Times New Roman" panose="02020603050405020304" pitchFamily="18" charset="0"/>
                          <a:cs typeface="Times New Roman" panose="02020603050405020304" pitchFamily="18" charset="0"/>
                        </a:rPr>
                        <a:t> </a:t>
                      </a:r>
                      <a:endParaRPr lang="en-US" sz="1200" b="0"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l" fontAlgn="b"/>
                      <a:r>
                        <a:rPr lang="en-US" sz="1200" b="1" u="none" strike="noStrike" dirty="0">
                          <a:effectLst/>
                          <a:latin typeface="Times New Roman" panose="02020603050405020304" pitchFamily="18" charset="0"/>
                          <a:cs typeface="Times New Roman" panose="02020603050405020304" pitchFamily="18" charset="0"/>
                        </a:rPr>
                        <a:t> </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l" fontAlgn="b"/>
                      <a:r>
                        <a:rPr lang="en-US" sz="1200" b="1" u="none" strike="noStrike" dirty="0">
                          <a:effectLst/>
                          <a:latin typeface="Times New Roman" panose="02020603050405020304" pitchFamily="18" charset="0"/>
                          <a:cs typeface="Times New Roman" panose="02020603050405020304" pitchFamily="18" charset="0"/>
                        </a:rPr>
                        <a:t> </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l" fontAlgn="b"/>
                      <a:r>
                        <a:rPr lang="en-US" sz="1200" b="1" u="none" strike="noStrike" dirty="0">
                          <a:effectLst/>
                          <a:latin typeface="Times New Roman" panose="02020603050405020304" pitchFamily="18" charset="0"/>
                          <a:cs typeface="Times New Roman" panose="02020603050405020304" pitchFamily="18" charset="0"/>
                        </a:rPr>
                        <a:t> </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T w="12700" cap="flat" cmpd="sng" algn="ctr">
                      <a:solidFill>
                        <a:schemeClr val="tx1"/>
                      </a:solidFill>
                      <a:prstDash val="solid"/>
                      <a:round/>
                      <a:headEnd type="none" w="med" len="med"/>
                      <a:tailEnd type="none" w="med" len="med"/>
                    </a:lnT>
                  </a:tcPr>
                </a:tc>
                <a:tc gridSpan="2">
                  <a:txBody>
                    <a:bodyPr/>
                    <a:lstStyle/>
                    <a:p>
                      <a:pPr algn="ctr" fontAlgn="b"/>
                      <a:r>
                        <a:rPr lang="en-US" sz="1200" b="1" u="none" strike="noStrike">
                          <a:effectLst/>
                          <a:latin typeface="Times New Roman" panose="02020603050405020304" pitchFamily="18" charset="0"/>
                          <a:cs typeface="Times New Roman" panose="02020603050405020304" pitchFamily="18" charset="0"/>
                        </a:rPr>
                        <a:t>Control</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T w="12700" cap="flat" cmpd="sng" algn="ctr">
                      <a:solidFill>
                        <a:schemeClr val="tx1"/>
                      </a:solidFill>
                      <a:prstDash val="solid"/>
                      <a:round/>
                      <a:headEnd type="none" w="med" len="med"/>
                      <a:tailEnd type="none" w="med" len="med"/>
                    </a:lnT>
                  </a:tcPr>
                </a:tc>
                <a:tc hMerge="1">
                  <a:txBody>
                    <a:bodyPr/>
                    <a:lstStyle/>
                    <a:p>
                      <a:endParaRPr lang="en-US"/>
                    </a:p>
                  </a:txBody>
                  <a:tcPr/>
                </a:tc>
                <a:tc gridSpan="2">
                  <a:txBody>
                    <a:bodyPr/>
                    <a:lstStyle/>
                    <a:p>
                      <a:pPr algn="ctr" fontAlgn="b"/>
                      <a:r>
                        <a:rPr lang="en-US" sz="1200" b="1" u="none" strike="noStrike" dirty="0">
                          <a:effectLst/>
                          <a:latin typeface="Times New Roman" panose="02020603050405020304" pitchFamily="18" charset="0"/>
                          <a:cs typeface="Times New Roman" panose="02020603050405020304" pitchFamily="18" charset="0"/>
                        </a:rPr>
                        <a:t>Dyslexic</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T w="12700" cap="flat" cmpd="sng" algn="ctr">
                      <a:solidFill>
                        <a:schemeClr val="tx1"/>
                      </a:solidFill>
                      <a:prstDash val="solid"/>
                      <a:round/>
                      <a:headEnd type="none" w="med" len="med"/>
                      <a:tailEnd type="none" w="med" len="med"/>
                    </a:lnT>
                  </a:tcPr>
                </a:tc>
                <a:tc hMerge="1">
                  <a:txBody>
                    <a:bodyPr/>
                    <a:lstStyle/>
                    <a:p>
                      <a:endParaRPr lang="en-US"/>
                    </a:p>
                  </a:txBody>
                  <a:tcPr/>
                </a:tc>
                <a:extLst>
                  <a:ext uri="{0D108BD9-81ED-4DB2-BD59-A6C34878D82A}">
                    <a16:rowId xmlns:a16="http://schemas.microsoft.com/office/drawing/2014/main" val="4190899153"/>
                  </a:ext>
                </a:extLst>
              </a:tr>
              <a:tr h="373007">
                <a:tc>
                  <a:txBody>
                    <a:bodyPr/>
                    <a:lstStyle/>
                    <a:p>
                      <a:pPr algn="l" fontAlgn="b"/>
                      <a:r>
                        <a:rPr lang="en-US" sz="1200" u="none" strike="noStrike" dirty="0">
                          <a:effectLst/>
                          <a:latin typeface="Times New Roman" panose="02020603050405020304" pitchFamily="18" charset="0"/>
                          <a:cs typeface="Times New Roman" panose="02020603050405020304" pitchFamily="18" charset="0"/>
                        </a:rPr>
                        <a:t> </a:t>
                      </a:r>
                      <a:endParaRPr lang="en-U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l" fontAlgn="b"/>
                      <a:r>
                        <a:rPr lang="en-US" sz="1200" b="1" u="none" strike="noStrike" dirty="0">
                          <a:effectLst/>
                          <a:latin typeface="Times New Roman" panose="02020603050405020304" pitchFamily="18" charset="0"/>
                          <a:cs typeface="Times New Roman" panose="02020603050405020304" pitchFamily="18" charset="0"/>
                        </a:rPr>
                        <a:t> </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U-score</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p-value</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Mean</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ctr"/>
                      <a:r>
                        <a:rPr lang="en-US" sz="1200" b="1" u="none" strike="noStrike" dirty="0" err="1">
                          <a:effectLst/>
                          <a:latin typeface="Times New Roman" panose="02020603050405020304" pitchFamily="18" charset="0"/>
                          <a:cs typeface="Times New Roman" panose="02020603050405020304" pitchFamily="18" charset="0"/>
                        </a:rPr>
                        <a:t>df</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Mean</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ctr"/>
                      <a:r>
                        <a:rPr lang="en-US" sz="1200" b="1" u="none" strike="noStrike" dirty="0" err="1">
                          <a:effectLst/>
                          <a:latin typeface="Times New Roman" panose="02020603050405020304" pitchFamily="18" charset="0"/>
                          <a:cs typeface="Times New Roman" panose="02020603050405020304" pitchFamily="18" charset="0"/>
                        </a:rPr>
                        <a:t>df</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9218073"/>
                  </a:ext>
                </a:extLst>
              </a:tr>
              <a:tr h="461818">
                <a:tc gridSpan="2">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Inhibit</a:t>
                      </a:r>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T w="12700" cap="flat" cmpd="sng" algn="ctr">
                      <a:solidFill>
                        <a:schemeClr val="tx1"/>
                      </a:solidFill>
                      <a:prstDash val="solid"/>
                      <a:round/>
                      <a:headEnd type="none" w="med" len="med"/>
                      <a:tailEnd type="none" w="med" len="med"/>
                    </a:lnT>
                  </a:tcPr>
                </a:tc>
                <a:tc hMerge="1">
                  <a:txBody>
                    <a:bodyPr/>
                    <a:lstStyle/>
                    <a:p>
                      <a:endParaRPr lang="en-US"/>
                    </a:p>
                  </a:txBody>
                  <a:tcP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73</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0.9768</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49.08</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11</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47.5</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11</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888211388"/>
                  </a:ext>
                </a:extLst>
              </a:tr>
              <a:tr h="479580">
                <a:tc gridSpan="2">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Shift</a:t>
                      </a:r>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hMerge="1">
                  <a:txBody>
                    <a:bodyPr/>
                    <a:lstStyle/>
                    <a:p>
                      <a:endParaRPr lang="en-US"/>
                    </a:p>
                  </a:txBody>
                  <a:tcP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36</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0.03962</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47.58</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11</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54.25</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11</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3223963674"/>
                  </a:ext>
                </a:extLst>
              </a:tr>
              <a:tr h="461818">
                <a:tc gridSpan="2">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Emotional Control</a:t>
                      </a:r>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hMerge="1">
                  <a:txBody>
                    <a:bodyPr/>
                    <a:lstStyle/>
                    <a:p>
                      <a:endParaRPr lang="en-US"/>
                    </a:p>
                  </a:txBody>
                  <a:tcP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55</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0.3395</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43.92</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11</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47.58</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11</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2422146425"/>
                  </a:ext>
                </a:extLst>
              </a:tr>
              <a:tr h="497342">
                <a:tc gridSpan="2">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Initiate</a:t>
                      </a:r>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hMerge="1">
                  <a:txBody>
                    <a:bodyPr/>
                    <a:lstStyle/>
                    <a:p>
                      <a:endParaRPr lang="en-US"/>
                    </a:p>
                  </a:txBody>
                  <a:tcP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39.5</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0.06293</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47.83</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11</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55.83</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11</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826111920"/>
                  </a:ext>
                </a:extLst>
              </a:tr>
              <a:tr h="440661">
                <a:tc gridSpan="2">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Working Memory</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hMerge="1">
                  <a:txBody>
                    <a:bodyPr/>
                    <a:lstStyle/>
                    <a:p>
                      <a:endParaRPr lang="en-US"/>
                    </a:p>
                  </a:txBody>
                  <a:tcP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18.5</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0.00218</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48.25</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11</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63</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11</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2811457047"/>
                  </a:ext>
                </a:extLst>
              </a:tr>
              <a:tr h="511513">
                <a:tc gridSpan="2">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Social Problems</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hMerge="1">
                  <a:txBody>
                    <a:bodyPr/>
                    <a:lstStyle/>
                    <a:p>
                      <a:endParaRPr lang="en-US"/>
                    </a:p>
                  </a:txBody>
                  <a:tcP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53</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0.2762</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52</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11</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56.67</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11</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1097241756"/>
                  </a:ext>
                </a:extLst>
              </a:tr>
              <a:tr h="408532">
                <a:tc gridSpan="2">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Attention Problems</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hMerge="1">
                  <a:txBody>
                    <a:bodyPr/>
                    <a:lstStyle/>
                    <a:p>
                      <a:endParaRPr lang="en-US"/>
                    </a:p>
                  </a:txBody>
                  <a:tcP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34.5</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0.03131</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54.08</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11</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60.5</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11</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4010382128"/>
                  </a:ext>
                </a:extLst>
              </a:tr>
              <a:tr h="586154">
                <a:tc gridSpan="2">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Attention Deficit</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hMerge="1">
                  <a:txBody>
                    <a:bodyPr/>
                    <a:lstStyle/>
                    <a:p>
                      <a:endParaRPr lang="en-US"/>
                    </a:p>
                  </a:txBody>
                  <a:tcP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48</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0.1656</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53.17</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11</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56.08</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11</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546336356"/>
                  </a:ext>
                </a:extLst>
              </a:tr>
              <a:tr h="373007">
                <a:tc gridSpan="2">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Socialization </a:t>
                      </a:r>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25.5</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0.9489</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111.29</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6</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105.71</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6</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03607147"/>
                  </a:ext>
                </a:extLst>
              </a:tr>
            </a:tbl>
          </a:graphicData>
        </a:graphic>
      </p:graphicFrame>
      <p:sp>
        <p:nvSpPr>
          <p:cNvPr id="10" name="Rectangle 9"/>
          <p:cNvSpPr/>
          <p:nvPr/>
        </p:nvSpPr>
        <p:spPr>
          <a:xfrm>
            <a:off x="2946401" y="2888343"/>
            <a:ext cx="7590969" cy="362857"/>
          </a:xfrm>
          <a:prstGeom prst="rect">
            <a:avLst/>
          </a:prstGeom>
          <a:solidFill>
            <a:srgbClr val="FFFF00">
              <a:alpha val="38000"/>
            </a:srgbClr>
          </a:solid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2946399" y="5268684"/>
            <a:ext cx="7590969" cy="362857"/>
          </a:xfrm>
          <a:prstGeom prst="rect">
            <a:avLst/>
          </a:prstGeom>
          <a:solidFill>
            <a:srgbClr val="FFFF00">
              <a:alpha val="38000"/>
            </a:srgbClr>
          </a:solid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2946398" y="4296224"/>
            <a:ext cx="7590969" cy="362857"/>
          </a:xfrm>
          <a:prstGeom prst="rect">
            <a:avLst/>
          </a:prstGeom>
          <a:solidFill>
            <a:srgbClr val="FFFF00">
              <a:alpha val="38000"/>
            </a:srgbClr>
          </a:solid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07602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p:cNvPr>
          <p:cNvGraphicFramePr>
            <a:graphicFrameLocks/>
          </p:cNvGraphicFramePr>
          <p:nvPr>
            <p:extLst>
              <p:ext uri="{D42A27DB-BD31-4B8C-83A1-F6EECF244321}">
                <p14:modId xmlns:p14="http://schemas.microsoft.com/office/powerpoint/2010/main" val="2788943845"/>
              </p:ext>
            </p:extLst>
          </p:nvPr>
        </p:nvGraphicFramePr>
        <p:xfrm>
          <a:off x="2410142" y="1148441"/>
          <a:ext cx="8795737" cy="543157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11980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20000"/>
              </a:schemeClr>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graphicFrame>
        <p:nvGraphicFramePr>
          <p:cNvPr id="5" name="Chart 4">
            <a:extLst/>
          </p:cNvPr>
          <p:cNvGraphicFramePr>
            <a:graphicFrameLocks/>
          </p:cNvGraphicFramePr>
          <p:nvPr>
            <p:extLst>
              <p:ext uri="{D42A27DB-BD31-4B8C-83A1-F6EECF244321}">
                <p14:modId xmlns:p14="http://schemas.microsoft.com/office/powerpoint/2010/main" val="1988452698"/>
              </p:ext>
            </p:extLst>
          </p:nvPr>
        </p:nvGraphicFramePr>
        <p:xfrm>
          <a:off x="2534949" y="1119412"/>
          <a:ext cx="8795737" cy="543157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60817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accent3">
                    <a:lumMod val="75000"/>
                  </a:schemeClr>
                </a:solidFill>
              </a:rPr>
              <a:t>Results</a:t>
            </a:r>
          </a:p>
        </p:txBody>
      </p:sp>
      <p:graphicFrame>
        <p:nvGraphicFramePr>
          <p:cNvPr id="4" name="Table 3"/>
          <p:cNvGraphicFramePr>
            <a:graphicFrameLocks noGrp="1"/>
          </p:cNvGraphicFramePr>
          <p:nvPr>
            <p:extLst>
              <p:ext uri="{D42A27DB-BD31-4B8C-83A1-F6EECF244321}">
                <p14:modId xmlns:p14="http://schemas.microsoft.com/office/powerpoint/2010/main" val="1316084167"/>
              </p:ext>
            </p:extLst>
          </p:nvPr>
        </p:nvGraphicFramePr>
        <p:xfrm>
          <a:off x="2592925" y="1264555"/>
          <a:ext cx="7950201" cy="5212442"/>
        </p:xfrm>
        <a:graphic>
          <a:graphicData uri="http://schemas.openxmlformats.org/drawingml/2006/table">
            <a:tbl>
              <a:tblPr>
                <a:tableStyleId>{2D5ABB26-0587-4C30-8999-92F81FD0307C}</a:tableStyleId>
              </a:tblPr>
              <a:tblGrid>
                <a:gridCol w="884892">
                  <a:extLst>
                    <a:ext uri="{9D8B030D-6E8A-4147-A177-3AD203B41FA5}">
                      <a16:colId xmlns:a16="http://schemas.microsoft.com/office/drawing/2014/main" val="2003198786"/>
                    </a:ext>
                  </a:extLst>
                </a:gridCol>
                <a:gridCol w="1230552">
                  <a:extLst>
                    <a:ext uri="{9D8B030D-6E8A-4147-A177-3AD203B41FA5}">
                      <a16:colId xmlns:a16="http://schemas.microsoft.com/office/drawing/2014/main" val="1170538110"/>
                    </a:ext>
                  </a:extLst>
                </a:gridCol>
                <a:gridCol w="884892">
                  <a:extLst>
                    <a:ext uri="{9D8B030D-6E8A-4147-A177-3AD203B41FA5}">
                      <a16:colId xmlns:a16="http://schemas.microsoft.com/office/drawing/2014/main" val="2335262889"/>
                    </a:ext>
                  </a:extLst>
                </a:gridCol>
                <a:gridCol w="884892">
                  <a:extLst>
                    <a:ext uri="{9D8B030D-6E8A-4147-A177-3AD203B41FA5}">
                      <a16:colId xmlns:a16="http://schemas.microsoft.com/office/drawing/2014/main" val="3592163781"/>
                    </a:ext>
                  </a:extLst>
                </a:gridCol>
                <a:gridCol w="1189075">
                  <a:extLst>
                    <a:ext uri="{9D8B030D-6E8A-4147-A177-3AD203B41FA5}">
                      <a16:colId xmlns:a16="http://schemas.microsoft.com/office/drawing/2014/main" val="2578108680"/>
                    </a:ext>
                  </a:extLst>
                </a:gridCol>
                <a:gridCol w="884892">
                  <a:extLst>
                    <a:ext uri="{9D8B030D-6E8A-4147-A177-3AD203B41FA5}">
                      <a16:colId xmlns:a16="http://schemas.microsoft.com/office/drawing/2014/main" val="1778195004"/>
                    </a:ext>
                  </a:extLst>
                </a:gridCol>
                <a:gridCol w="1106114">
                  <a:extLst>
                    <a:ext uri="{9D8B030D-6E8A-4147-A177-3AD203B41FA5}">
                      <a16:colId xmlns:a16="http://schemas.microsoft.com/office/drawing/2014/main" val="3970463377"/>
                    </a:ext>
                  </a:extLst>
                </a:gridCol>
                <a:gridCol w="884892">
                  <a:extLst>
                    <a:ext uri="{9D8B030D-6E8A-4147-A177-3AD203B41FA5}">
                      <a16:colId xmlns:a16="http://schemas.microsoft.com/office/drawing/2014/main" val="490680087"/>
                    </a:ext>
                  </a:extLst>
                </a:gridCol>
              </a:tblGrid>
              <a:tr h="353101">
                <a:tc gridSpan="8">
                  <a:txBody>
                    <a:bodyPr/>
                    <a:lstStyle/>
                    <a:p>
                      <a:pPr algn="ctr" fontAlgn="b"/>
                      <a:r>
                        <a:rPr lang="en-US" sz="1800" b="1" u="none" strike="noStrike" dirty="0">
                          <a:effectLst/>
                          <a:latin typeface="Times New Roman" panose="02020603050405020304" pitchFamily="18" charset="0"/>
                          <a:cs typeface="Times New Roman" panose="02020603050405020304" pitchFamily="18" charset="0"/>
                        </a:rPr>
                        <a:t>Controlling for Reading Level</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20299158"/>
                  </a:ext>
                </a:extLst>
              </a:tr>
              <a:tr h="353101">
                <a:tc>
                  <a:txBody>
                    <a:bodyPr/>
                    <a:lstStyle/>
                    <a:p>
                      <a:pPr algn="l" fontAlgn="b"/>
                      <a:r>
                        <a:rPr lang="en-US" sz="1200" b="1" u="none" strike="noStrike">
                          <a:effectLst/>
                          <a:latin typeface="Times New Roman" panose="02020603050405020304" pitchFamily="18" charset="0"/>
                          <a:cs typeface="Times New Roman" panose="02020603050405020304" pitchFamily="18" charset="0"/>
                        </a:rPr>
                        <a:t> </a:t>
                      </a:r>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l" fontAlgn="b"/>
                      <a:r>
                        <a:rPr lang="en-US" sz="1200" b="1" u="none" strike="noStrike" dirty="0">
                          <a:effectLst/>
                          <a:latin typeface="Times New Roman" panose="02020603050405020304" pitchFamily="18" charset="0"/>
                          <a:cs typeface="Times New Roman" panose="02020603050405020304" pitchFamily="18" charset="0"/>
                        </a:rPr>
                        <a:t> </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l" fontAlgn="b"/>
                      <a:r>
                        <a:rPr lang="en-US" sz="1200" b="1" u="none" strike="noStrike">
                          <a:effectLst/>
                          <a:latin typeface="Times New Roman" panose="02020603050405020304" pitchFamily="18" charset="0"/>
                          <a:cs typeface="Times New Roman" panose="02020603050405020304" pitchFamily="18" charset="0"/>
                        </a:rPr>
                        <a:t> </a:t>
                      </a:r>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l" fontAlgn="b"/>
                      <a:r>
                        <a:rPr lang="en-US" sz="1200" b="1" u="none" strike="noStrike">
                          <a:effectLst/>
                          <a:latin typeface="Times New Roman" panose="02020603050405020304" pitchFamily="18" charset="0"/>
                          <a:cs typeface="Times New Roman" panose="02020603050405020304" pitchFamily="18" charset="0"/>
                        </a:rPr>
                        <a:t> </a:t>
                      </a:r>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T w="12700" cap="flat" cmpd="sng" algn="ctr">
                      <a:solidFill>
                        <a:schemeClr val="tx1"/>
                      </a:solidFill>
                      <a:prstDash val="solid"/>
                      <a:round/>
                      <a:headEnd type="none" w="med" len="med"/>
                      <a:tailEnd type="none" w="med" len="med"/>
                    </a:lnT>
                  </a:tcPr>
                </a:tc>
                <a:tc gridSpan="2">
                  <a:txBody>
                    <a:bodyPr/>
                    <a:lstStyle/>
                    <a:p>
                      <a:pPr algn="ctr" fontAlgn="b"/>
                      <a:r>
                        <a:rPr lang="en-US" sz="1200" b="1" u="none" strike="noStrike">
                          <a:effectLst/>
                          <a:latin typeface="Times New Roman" panose="02020603050405020304" pitchFamily="18" charset="0"/>
                          <a:cs typeface="Times New Roman" panose="02020603050405020304" pitchFamily="18" charset="0"/>
                        </a:rPr>
                        <a:t>Control</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T w="12700" cap="flat" cmpd="sng" algn="ctr">
                      <a:solidFill>
                        <a:schemeClr val="tx1"/>
                      </a:solidFill>
                      <a:prstDash val="solid"/>
                      <a:round/>
                      <a:headEnd type="none" w="med" len="med"/>
                      <a:tailEnd type="none" w="med" len="med"/>
                    </a:lnT>
                  </a:tcPr>
                </a:tc>
                <a:tc hMerge="1">
                  <a:txBody>
                    <a:bodyPr/>
                    <a:lstStyle/>
                    <a:p>
                      <a:endParaRPr lang="en-US"/>
                    </a:p>
                  </a:txBody>
                  <a:tcPr/>
                </a:tc>
                <a:tc gridSpan="2">
                  <a:txBody>
                    <a:bodyPr/>
                    <a:lstStyle/>
                    <a:p>
                      <a:pPr algn="ctr" fontAlgn="b"/>
                      <a:r>
                        <a:rPr lang="en-US" sz="1200" b="1" u="none" strike="noStrike" dirty="0">
                          <a:effectLst/>
                          <a:latin typeface="Times New Roman" panose="02020603050405020304" pitchFamily="18" charset="0"/>
                          <a:cs typeface="Times New Roman" panose="02020603050405020304" pitchFamily="18" charset="0"/>
                        </a:rPr>
                        <a:t>Dyslexic</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T w="12700" cap="flat" cmpd="sng" algn="ctr">
                      <a:solidFill>
                        <a:schemeClr val="tx1"/>
                      </a:solidFill>
                      <a:prstDash val="solid"/>
                      <a:round/>
                      <a:headEnd type="none" w="med" len="med"/>
                      <a:tailEnd type="none" w="med" len="med"/>
                    </a:lnT>
                  </a:tcPr>
                </a:tc>
                <a:tc hMerge="1">
                  <a:txBody>
                    <a:bodyPr/>
                    <a:lstStyle/>
                    <a:p>
                      <a:endParaRPr lang="en-US"/>
                    </a:p>
                  </a:txBody>
                  <a:tcPr/>
                </a:tc>
                <a:extLst>
                  <a:ext uri="{0D108BD9-81ED-4DB2-BD59-A6C34878D82A}">
                    <a16:rowId xmlns:a16="http://schemas.microsoft.com/office/drawing/2014/main" val="3116088391"/>
                  </a:ext>
                </a:extLst>
              </a:tr>
              <a:tr h="353101">
                <a:tc>
                  <a:txBody>
                    <a:bodyPr/>
                    <a:lstStyle/>
                    <a:p>
                      <a:pPr algn="l" fontAlgn="b"/>
                      <a:r>
                        <a:rPr lang="en-US" sz="1200" b="1" u="none" strike="noStrike">
                          <a:effectLst/>
                          <a:latin typeface="Times New Roman" panose="02020603050405020304" pitchFamily="18" charset="0"/>
                          <a:cs typeface="Times New Roman" panose="02020603050405020304" pitchFamily="18" charset="0"/>
                        </a:rPr>
                        <a:t> </a:t>
                      </a:r>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l" fontAlgn="b"/>
                      <a:r>
                        <a:rPr lang="en-US" sz="1200" b="1" u="none" strike="noStrike">
                          <a:effectLst/>
                          <a:latin typeface="Times New Roman" panose="02020603050405020304" pitchFamily="18" charset="0"/>
                          <a:cs typeface="Times New Roman" panose="02020603050405020304" pitchFamily="18" charset="0"/>
                        </a:rPr>
                        <a:t> </a:t>
                      </a:r>
                      <a:endParaRPr lang="en-US" sz="12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U-score</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p-value</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Mean</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df</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Mean</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ctr"/>
                      <a:r>
                        <a:rPr lang="en-US" sz="1200" b="1" u="none" strike="noStrike" dirty="0" err="1">
                          <a:effectLst/>
                          <a:latin typeface="Times New Roman" panose="02020603050405020304" pitchFamily="18" charset="0"/>
                          <a:cs typeface="Times New Roman" panose="02020603050405020304" pitchFamily="18" charset="0"/>
                        </a:rPr>
                        <a:t>df</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6962143"/>
                  </a:ext>
                </a:extLst>
              </a:tr>
              <a:tr h="437172">
                <a:tc gridSpan="2">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Inhibit</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T w="12700" cap="flat" cmpd="sng" algn="ctr">
                      <a:solidFill>
                        <a:schemeClr val="tx1"/>
                      </a:solidFill>
                      <a:prstDash val="solid"/>
                      <a:round/>
                      <a:headEnd type="none" w="med" len="med"/>
                      <a:tailEnd type="none" w="med" len="med"/>
                    </a:lnT>
                  </a:tcPr>
                </a:tc>
                <a:tc hMerge="1">
                  <a:txBody>
                    <a:bodyPr/>
                    <a:lstStyle/>
                    <a:p>
                      <a:endParaRPr lang="en-US"/>
                    </a:p>
                  </a:txBody>
                  <a:tcP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36.5</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0.3189</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45.9</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9</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50.4</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9</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628018805"/>
                  </a:ext>
                </a:extLst>
              </a:tr>
              <a:tr h="453987">
                <a:tc gridSpan="2">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Shift</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hMerge="1">
                  <a:txBody>
                    <a:bodyPr/>
                    <a:lstStyle/>
                    <a:p>
                      <a:endParaRPr lang="en-US"/>
                    </a:p>
                  </a:txBody>
                  <a:tcP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30.5</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0.1489</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46.6</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9</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53.2</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9</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1661814705"/>
                  </a:ext>
                </a:extLst>
              </a:tr>
              <a:tr h="437172">
                <a:tc gridSpan="2">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Emotional Control</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hMerge="1">
                  <a:txBody>
                    <a:bodyPr/>
                    <a:lstStyle/>
                    <a:p>
                      <a:endParaRPr lang="en-US"/>
                    </a:p>
                  </a:txBody>
                  <a:tcP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32</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0.1834</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43.3</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9</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49.7</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9</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4001385871"/>
                  </a:ext>
                </a:extLst>
              </a:tr>
              <a:tr h="470802">
                <a:tc gridSpan="2">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Initiate</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hMerge="1">
                  <a:txBody>
                    <a:bodyPr/>
                    <a:lstStyle/>
                    <a:p>
                      <a:endParaRPr lang="en-US"/>
                    </a:p>
                  </a:txBody>
                  <a:tcP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16</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0.01099</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45.6</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9</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56</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9</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1736917834"/>
                  </a:ext>
                </a:extLst>
              </a:tr>
              <a:tr h="571687">
                <a:tc gridSpan="2">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Working Memory</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hMerge="1">
                  <a:txBody>
                    <a:bodyPr/>
                    <a:lstStyle/>
                    <a:p>
                      <a:endParaRPr lang="en-US"/>
                    </a:p>
                  </a:txBody>
                  <a:tcP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9</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0.00214</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47.5</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9</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64.7</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9</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2183968286"/>
                  </a:ext>
                </a:extLst>
              </a:tr>
              <a:tr h="487616">
                <a:tc gridSpan="2">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Social Problems</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hMerge="1">
                  <a:txBody>
                    <a:bodyPr/>
                    <a:lstStyle/>
                    <a:p>
                      <a:endParaRPr lang="en-US"/>
                    </a:p>
                  </a:txBody>
                  <a:tcP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30</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0.2294</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53.67</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8</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55.5</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8</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3032857005"/>
                  </a:ext>
                </a:extLst>
              </a:tr>
              <a:tr h="386729">
                <a:tc gridSpan="2">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Attention Problems</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hMerge="1">
                  <a:txBody>
                    <a:bodyPr/>
                    <a:lstStyle/>
                    <a:p>
                      <a:endParaRPr lang="en-US"/>
                    </a:p>
                  </a:txBody>
                  <a:tcP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19.5</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0.04025</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57</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8</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62.1</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8</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2903627257"/>
                  </a:ext>
                </a:extLst>
              </a:tr>
              <a:tr h="554873">
                <a:tc gridSpan="2">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Attention Deficit</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hMerge="1">
                  <a:txBody>
                    <a:bodyPr/>
                    <a:lstStyle/>
                    <a:p>
                      <a:endParaRPr lang="en-US"/>
                    </a:p>
                  </a:txBody>
                  <a:tcP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24</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0.0881</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52.89</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8</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57.4</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en-US" sz="1200" b="1" u="none" strike="noStrike">
                          <a:effectLst/>
                          <a:latin typeface="Times New Roman" panose="02020603050405020304" pitchFamily="18" charset="0"/>
                          <a:cs typeface="Times New Roman" panose="02020603050405020304" pitchFamily="18" charset="0"/>
                        </a:rPr>
                        <a:t>8</a:t>
                      </a:r>
                      <a:endParaRPr lang="en-US" sz="1200" b="1" i="1"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666806284"/>
                  </a:ext>
                </a:extLst>
              </a:tr>
              <a:tr h="353101">
                <a:tc gridSpan="2">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Socialization </a:t>
                      </a:r>
                      <a:endParaRPr lang="en-US" sz="12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30.5</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0.8168</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118.71</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4</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119.25</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ctr"/>
                      <a:r>
                        <a:rPr lang="en-US" sz="1200" b="1" u="none" strike="noStrike" dirty="0">
                          <a:effectLst/>
                          <a:latin typeface="Times New Roman" panose="02020603050405020304" pitchFamily="18" charset="0"/>
                          <a:cs typeface="Times New Roman" panose="02020603050405020304" pitchFamily="18" charset="0"/>
                        </a:rPr>
                        <a:t>4</a:t>
                      </a:r>
                      <a:endParaRPr lang="en-US" sz="1200" b="1" i="1"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02273250"/>
                  </a:ext>
                </a:extLst>
              </a:tr>
            </a:tbl>
          </a:graphicData>
        </a:graphic>
      </p:graphicFrame>
      <p:sp>
        <p:nvSpPr>
          <p:cNvPr id="5" name="Rectangle 4"/>
          <p:cNvSpPr/>
          <p:nvPr/>
        </p:nvSpPr>
        <p:spPr>
          <a:xfrm>
            <a:off x="2772539" y="3717021"/>
            <a:ext cx="7590969" cy="362857"/>
          </a:xfrm>
          <a:prstGeom prst="rect">
            <a:avLst/>
          </a:prstGeom>
          <a:solidFill>
            <a:srgbClr val="FFFF00">
              <a:alpha val="38000"/>
            </a:srgbClr>
          </a:solid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2772540" y="4218672"/>
            <a:ext cx="7590969" cy="362857"/>
          </a:xfrm>
          <a:prstGeom prst="rect">
            <a:avLst/>
          </a:prstGeom>
          <a:solidFill>
            <a:srgbClr val="FFFF00">
              <a:alpha val="38000"/>
            </a:srgbClr>
          </a:solid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772540" y="5207013"/>
            <a:ext cx="7590969" cy="362857"/>
          </a:xfrm>
          <a:prstGeom prst="rect">
            <a:avLst/>
          </a:prstGeom>
          <a:solidFill>
            <a:srgbClr val="FFFF00">
              <a:alpha val="38000"/>
            </a:srgbClr>
          </a:solid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0531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a:extLst>
              <a:ext uri="{FF2B5EF4-FFF2-40B4-BE49-F238E27FC236}">
                <a16:creationId xmlns:a16="http://schemas.microsoft.com/office/drawing/2014/main" id="{4FCDA594-5B3C-47DB-9161-BE536B9EEDDE}"/>
              </a:ext>
            </a:extLst>
          </p:cNvPr>
          <p:cNvGraphicFramePr>
            <a:graphicFrameLocks/>
          </p:cNvGraphicFramePr>
          <p:nvPr>
            <p:extLst>
              <p:ext uri="{D42A27DB-BD31-4B8C-83A1-F6EECF244321}">
                <p14:modId xmlns:p14="http://schemas.microsoft.com/office/powerpoint/2010/main" val="3553295582"/>
              </p:ext>
            </p:extLst>
          </p:nvPr>
        </p:nvGraphicFramePr>
        <p:xfrm>
          <a:off x="2547709" y="899886"/>
          <a:ext cx="8192861" cy="55734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129847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2243</TotalTime>
  <Words>1482</Words>
  <Application>Microsoft Office PowerPoint</Application>
  <PresentationFormat>Widescreen</PresentationFormat>
  <Paragraphs>351</Paragraphs>
  <Slides>14</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Century Gothic</vt:lpstr>
      <vt:lpstr>Edwardian Script ITC</vt:lpstr>
      <vt:lpstr>Times New Roman</vt:lpstr>
      <vt:lpstr>Wingdings 3</vt:lpstr>
      <vt:lpstr>Wisp</vt:lpstr>
      <vt:lpstr>Dyslexia</vt:lpstr>
      <vt:lpstr>Introduction</vt:lpstr>
      <vt:lpstr>Proposal</vt:lpstr>
      <vt:lpstr>Statistical analysis</vt:lpstr>
      <vt:lpstr>Results</vt:lpstr>
      <vt:lpstr>PowerPoint Presentation</vt:lpstr>
      <vt:lpstr>PowerPoint Presentation</vt:lpstr>
      <vt:lpstr>Results</vt:lpstr>
      <vt:lpstr>PowerPoint Presentation</vt:lpstr>
      <vt:lpstr>PowerPoint Presentation</vt:lpstr>
      <vt:lpstr>Neuronal Analysis</vt:lpstr>
      <vt:lpstr>Conclusion</vt:lpstr>
      <vt:lpstr>Limitations</vt:lpstr>
      <vt:lpstr>Acknowledgements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 Gonzalez</dc:creator>
  <cp:lastModifiedBy>Stephen Gonzalez</cp:lastModifiedBy>
  <cp:revision>103</cp:revision>
  <dcterms:created xsi:type="dcterms:W3CDTF">2017-07-21T23:33:27Z</dcterms:created>
  <dcterms:modified xsi:type="dcterms:W3CDTF">2017-08-17T03:01:30Z</dcterms:modified>
</cp:coreProperties>
</file>